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73" r:id="rId2"/>
    <p:sldId id="256" r:id="rId3"/>
    <p:sldId id="258" r:id="rId4"/>
    <p:sldId id="259" r:id="rId5"/>
    <p:sldId id="267" r:id="rId6"/>
    <p:sldId id="296" r:id="rId7"/>
    <p:sldId id="302" r:id="rId8"/>
    <p:sldId id="300" r:id="rId9"/>
    <p:sldId id="301" r:id="rId10"/>
    <p:sldId id="303" r:id="rId11"/>
    <p:sldId id="290" r:id="rId12"/>
    <p:sldId id="299" r:id="rId13"/>
    <p:sldId id="292" r:id="rId14"/>
    <p:sldId id="294" r:id="rId15"/>
    <p:sldId id="304" r:id="rId16"/>
    <p:sldId id="305" r:id="rId17"/>
    <p:sldId id="306" r:id="rId18"/>
    <p:sldId id="307" r:id="rId19"/>
    <p:sldId id="308" r:id="rId20"/>
    <p:sldId id="309" r:id="rId21"/>
    <p:sldId id="289" r:id="rId22"/>
  </p:sldIdLst>
  <p:sldSz cx="9144000" cy="6858000" type="screen4x3"/>
  <p:notesSz cx="6797675" cy="9926638"/>
  <p:embeddedFontLst>
    <p:embeddedFont>
      <p:font typeface="-윤고딕320" panose="020B0600000101010101" charset="-127"/>
      <p:regular r:id="rId24"/>
    </p:embeddedFont>
    <p:embeddedFont>
      <p:font typeface="새굴림" panose="02030600000101010101" pitchFamily="18" charset="-127"/>
      <p:regular r:id="rId25"/>
    </p:embeddedFont>
    <p:embeddedFont>
      <p:font typeface="함초롬돋움" panose="020B0504000101010101" pitchFamily="50" charset="-127"/>
      <p:regular r:id="rId26"/>
      <p:bold r:id="rId27"/>
    </p:embeddedFont>
    <p:embeddedFont>
      <p:font typeface="HY울릉도M" panose="02030600000101010101" pitchFamily="18" charset="-127"/>
      <p:regular r:id="rId28"/>
    </p:embeddedFont>
    <p:embeddedFont>
      <p:font typeface="-윤고딕340" panose="020B0600000101010101" charset="-127"/>
      <p:regular r:id="rId29"/>
    </p:embeddedFont>
    <p:embeddedFont>
      <p:font typeface="맑은 고딕" panose="020B0503020000020004" pitchFamily="50" charset="-127"/>
      <p:regular r:id="rId30"/>
      <p:bold r:id="rId31"/>
    </p:embeddedFont>
    <p:embeddedFont>
      <p:font typeface="휴먼고딕" panose="02010504000101010101" pitchFamily="2" charset="-127"/>
      <p:regular r:id="rId32"/>
    </p:embeddedFont>
    <p:embeddedFont>
      <p:font typeface="HY울릉도B" panose="02030600000101010101" pitchFamily="18" charset="-127"/>
      <p:regular r:id="rId33"/>
    </p:embeddedFont>
    <p:embeddedFont>
      <p:font typeface="HY헤드라인M" panose="02030600000101010101" pitchFamily="18" charset="-127"/>
      <p:regular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8AD"/>
    <a:srgbClr val="646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08" autoAdjust="0"/>
  </p:normalViewPr>
  <p:slideViewPr>
    <p:cSldViewPr>
      <p:cViewPr varScale="1">
        <p:scale>
          <a:sx n="113" d="100"/>
          <a:sy n="113" d="100"/>
        </p:scale>
        <p:origin x="-15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C61E6D3-11FE-4FAC-9AFA-755643601D00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9AFE7D72-7EBD-4656-BED9-BF1E9BC6B6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94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E7D72-7EBD-4656-BED9-BF1E9BC6B69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039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E7D72-7EBD-4656-BED9-BF1E9BC6B69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1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22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02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14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20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74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02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15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95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2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18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47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4858D-E14B-4CCD-A753-8FFFF2CEA574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E1F5-D4C7-44F6-8AB6-D488BA754C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12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36529"/>
            <a:ext cx="7123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특수형태근로종사자 산재보험 교육자료</a:t>
            </a:r>
            <a:endParaRPr lang="en-US" altLang="ko-KR" sz="32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200000"/>
              </a:lnSpc>
            </a:pPr>
            <a:r>
              <a:rPr lang="en-US" altLang="ko-KR" sz="24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소프트웨어기술자 </a:t>
            </a:r>
            <a:r>
              <a:rPr lang="en-US" altLang="ko-KR" sz="24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endParaRPr lang="ko-KR" altLang="en-US" sz="2400" b="1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5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도넛 5"/>
          <p:cNvSpPr/>
          <p:nvPr/>
        </p:nvSpPr>
        <p:spPr>
          <a:xfrm>
            <a:off x="-2312193" y="-1611560"/>
            <a:ext cx="10150169" cy="10081120"/>
          </a:xfrm>
          <a:prstGeom prst="donut">
            <a:avLst>
              <a:gd name="adj" fmla="val 23111"/>
            </a:avLst>
          </a:prstGeom>
          <a:solidFill>
            <a:srgbClr val="0098AD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도넛 6"/>
          <p:cNvSpPr/>
          <p:nvPr/>
        </p:nvSpPr>
        <p:spPr>
          <a:xfrm>
            <a:off x="3779912" y="3421360"/>
            <a:ext cx="5976664" cy="5976664"/>
          </a:xfrm>
          <a:prstGeom prst="donut">
            <a:avLst/>
          </a:prstGeom>
          <a:solidFill>
            <a:srgbClr val="64626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4440" y="5399899"/>
            <a:ext cx="3336709" cy="6598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2400" spc="-1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보험적용국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400" spc="-1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적용계획부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24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630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-19094" y="764704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13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모서리가 둥근 직사각형 17"/>
          <p:cNvSpPr/>
          <p:nvPr/>
        </p:nvSpPr>
        <p:spPr>
          <a:xfrm>
            <a:off x="435345" y="1824795"/>
            <a:ext cx="8344168" cy="1931629"/>
          </a:xfrm>
          <a:prstGeom prst="roundRect">
            <a:avLst>
              <a:gd name="adj" fmla="val 4510"/>
            </a:avLst>
          </a:prstGeom>
          <a:solidFill>
            <a:srgbClr val="6462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631105" y="1588306"/>
            <a:ext cx="2356719" cy="457220"/>
          </a:xfrm>
          <a:prstGeom prst="roundRect">
            <a:avLst/>
          </a:prstGeom>
          <a:solidFill>
            <a:srgbClr val="009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spc="-12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  <a:endParaRPr lang="ko-KR" altLang="en-US" sz="2400" spc="-120" dirty="0">
              <a:ln>
                <a:solidFill>
                  <a:schemeClr val="bg1">
                    <a:alpha val="30000"/>
                  </a:schemeClr>
                </a:solidFill>
              </a:ln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345" y="2045526"/>
            <a:ext cx="8344167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근로자와 유사하게 노무를 제공함에도 산재보험법을 적용 받지 못하는</a:t>
            </a:r>
            <a:endParaRPr lang="en-US" altLang="ko-KR" sz="2000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</a:t>
            </a:r>
            <a:r>
              <a:rPr lang="ko-KR" altLang="en-US" sz="2000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특고의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산재보험 특례 적용범위를 지속 확대 </a:t>
            </a:r>
            <a:endParaRPr lang="ko-KR" altLang="en-US" sz="20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ea typeface="휴먼고딕" panose="02010504000101010101" pitchFamily="2" charset="-127"/>
              </a:rPr>
              <a:t>  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※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’08. 7. 1. 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보험설계사 등 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4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개 직종을 시작으로  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’20. 7. 1. 14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개 직종으로 적용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확대</a:t>
            </a:r>
            <a:endParaRPr lang="en-US" altLang="ko-KR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35345" y="4218784"/>
            <a:ext cx="8344168" cy="1584176"/>
            <a:chOff x="435345" y="4044914"/>
            <a:chExt cx="8344168" cy="1584176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435345" y="4350221"/>
              <a:ext cx="8344168" cy="1278869"/>
            </a:xfrm>
            <a:prstGeom prst="roundRect">
              <a:avLst>
                <a:gd name="adj" fmla="val 4510"/>
              </a:avLst>
            </a:prstGeom>
            <a:solidFill>
              <a:srgbClr val="646263">
                <a:alpha val="20000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618507" y="4044914"/>
              <a:ext cx="2585341" cy="457220"/>
            </a:xfrm>
            <a:prstGeom prst="roundRec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spc="-12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latin typeface="HY울릉도M" panose="02030600000101010101" pitchFamily="18" charset="-127"/>
                  <a:ea typeface="HY울릉도M" panose="02030600000101010101" pitchFamily="18" charset="-127"/>
                </a:rPr>
                <a:t>적용확대</a:t>
              </a:r>
              <a:r>
                <a:rPr lang="ko-KR" altLang="en-US" sz="2000" spc="-120" dirty="0" smtClean="0">
                  <a:ln>
                    <a:solidFill>
                      <a:schemeClr val="bg1">
                        <a:alpha val="30000"/>
                      </a:schemeClr>
                    </a:solidFill>
                  </a:ln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endParaRPr lang="ko-KR" altLang="en-US" sz="2000" spc="-120" dirty="0">
                <a:ln>
                  <a:solidFill>
                    <a:schemeClr val="bg1">
                      <a:alpha val="30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8507" y="4606095"/>
              <a:ext cx="7913933" cy="861774"/>
            </a:xfrm>
            <a:prstGeom prst="rect">
              <a:avLst/>
            </a:prstGeom>
            <a:no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000" b="1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rgbClr val="0098AD"/>
                  </a:solidFill>
                  <a:latin typeface="+mn-ea"/>
                </a:rPr>
                <a:t>       2021. 7.  1. </a:t>
              </a:r>
              <a:r>
                <a:rPr lang="ko-KR" altLang="en-US" sz="20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부터</a:t>
              </a:r>
              <a:r>
                <a:rPr lang="ko-KR" altLang="en-US" sz="2000" b="1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rgbClr val="0098AD"/>
                  </a:solidFill>
                  <a:latin typeface="+mn-ea"/>
                </a:rPr>
                <a:t>  소프트웨어 프리랜서</a:t>
              </a:r>
              <a:r>
                <a:rPr lang="ko-KR" altLang="en-US" sz="20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직종도 </a:t>
              </a:r>
              <a:r>
                <a:rPr lang="ko-KR" altLang="en-US" sz="2000" spc="-120" dirty="0" err="1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특고로</a:t>
              </a:r>
              <a:r>
                <a:rPr lang="ko-KR" altLang="en-US" sz="20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적용 확대</a:t>
              </a:r>
              <a:r>
                <a:rPr lang="en-US" altLang="ko-KR" sz="20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,</a:t>
              </a:r>
            </a:p>
            <a:p>
              <a:pPr>
                <a:lnSpc>
                  <a:spcPts val="3000"/>
                </a:lnSpc>
              </a:pPr>
              <a:r>
                <a:rPr lang="ko-KR" altLang="en-US" sz="20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      산재 취약 계층에 대한 보험 범위 확대 </a:t>
              </a:r>
              <a:endPara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14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04296" y="1236867"/>
            <a:ext cx="3584195" cy="461665"/>
            <a:chOff x="404296" y="1236867"/>
            <a:chExt cx="3584195" cy="461665"/>
          </a:xfrm>
        </p:grpSpPr>
        <p:sp>
          <p:nvSpPr>
            <p:cNvPr id="4" name="도넛 3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04115" y="1236867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HY울릉도M" panose="02030600000101010101" pitchFamily="18" charset="-127"/>
                  <a:ea typeface="HY울릉도M" panose="02030600000101010101" pitchFamily="18" charset="-127"/>
                </a:rPr>
                <a:t>적용대상</a:t>
              </a:r>
              <a:endParaRPr lang="ko-KR" altLang="en-US" sz="24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14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19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509649" y="2286002"/>
            <a:ext cx="8573591" cy="2370135"/>
            <a:chOff x="399916" y="2427017"/>
            <a:chExt cx="8573591" cy="2370135"/>
          </a:xfrm>
        </p:grpSpPr>
        <p:grpSp>
          <p:nvGrpSpPr>
            <p:cNvPr id="6" name="그룹 5"/>
            <p:cNvGrpSpPr/>
            <p:nvPr/>
          </p:nvGrpSpPr>
          <p:grpSpPr>
            <a:xfrm>
              <a:off x="399916" y="3593679"/>
              <a:ext cx="8344168" cy="1203473"/>
              <a:chOff x="399916" y="3161630"/>
              <a:chExt cx="8344168" cy="1203473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399916" y="3161630"/>
                <a:ext cx="8344168" cy="1203473"/>
              </a:xfrm>
              <a:prstGeom prst="roundRect">
                <a:avLst>
                  <a:gd name="adj" fmla="val 9917"/>
                </a:avLst>
              </a:prstGeom>
              <a:solidFill>
                <a:srgbClr val="64626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8835" y="3282465"/>
                <a:ext cx="823177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  소프트웨어기술자로 신고</a:t>
                </a:r>
                <a:r>
                  <a:rPr lang="ko-KR" altLang="en-US" sz="2000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되거나 </a:t>
                </a:r>
                <a:r>
                  <a:rPr lang="ko-KR" altLang="en-US" sz="2000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인정</a:t>
                </a:r>
                <a:r>
                  <a:rPr lang="ko-KR" altLang="en-US" sz="2000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되는 자로</a:t>
                </a:r>
                <a:r>
                  <a:rPr lang="en-US" altLang="ko-KR" sz="2000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,  </a:t>
                </a:r>
                <a:r>
                  <a:rPr lang="ko-KR" altLang="en-US" sz="2000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소프트웨어 사업에서 </a:t>
                </a:r>
                <a:r>
                  <a:rPr lang="en-US" altLang="ko-KR" sz="2000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 </a:t>
                </a:r>
                <a:endParaRPr lang="en-US" altLang="ko-KR" sz="2000" b="1" spc="-120" dirty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2000" b="1" spc="-25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solidFill>
                      <a:srgbClr val="0098AD"/>
                    </a:solidFill>
                    <a:latin typeface="+mj-ea"/>
                  </a:rPr>
                  <a:t>   </a:t>
                </a:r>
                <a:r>
                  <a:rPr lang="ko-KR" altLang="en-US" sz="2000" b="1" spc="-25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j-ea"/>
                  </a:rPr>
                  <a:t>타인을  사용하지 않고  </a:t>
                </a:r>
                <a:r>
                  <a:rPr lang="ko-KR" altLang="en-US" sz="2000" spc="-25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j-ea"/>
                  </a:rPr>
                  <a:t>프리랜서로  </a:t>
                </a:r>
                <a:r>
                  <a:rPr lang="ko-KR" altLang="en-US" sz="2000" spc="-250" dirty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j-ea"/>
                  </a:rPr>
                  <a:t>노무를  </a:t>
                </a:r>
                <a:r>
                  <a:rPr lang="ko-KR" altLang="en-US" sz="2000" spc="-25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j-ea"/>
                  </a:rPr>
                  <a:t>제공하여 보수를 받아 생활하는 </a:t>
                </a:r>
                <a:r>
                  <a:rPr lang="ko-KR" altLang="en-US" sz="2000" spc="-250" dirty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j-ea"/>
                  </a:rPr>
                  <a:t>사람</a:t>
                </a:r>
                <a:r>
                  <a:rPr lang="en-US" altLang="ko-KR" sz="2000" b="1" spc="-120" dirty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  <a:ea typeface="-윤고딕340" panose="02030504000101010101" pitchFamily="18" charset="-127"/>
                  </a:rPr>
                  <a:t> </a:t>
                </a:r>
                <a:endParaRPr lang="ko-KR" altLang="en-US" sz="2000" b="1" spc="-120" dirty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40" panose="02030504000101010101" pitchFamily="18" charset="-127"/>
                  <a:ea typeface="-윤고딕340" panose="02030504000101010101" pitchFamily="18" charset="-127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428867" y="2427017"/>
              <a:ext cx="3130642" cy="792088"/>
              <a:chOff x="1855330" y="4644427"/>
              <a:chExt cx="3130642" cy="792088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1934948" y="4725144"/>
                <a:ext cx="290700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solidFill>
                      <a:srgbClr val="0098AD"/>
                    </a:solidFill>
                    <a:latin typeface="+mn-ea"/>
                  </a:rPr>
                  <a:t>  한국소프트웨어산업협회</a:t>
                </a:r>
                <a:r>
                  <a:rPr lang="ko-KR" altLang="en-US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에  </a:t>
                </a:r>
                <a:endPara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endParaRPr>
              </a:p>
              <a:p>
                <a:r>
                  <a:rPr lang="en-US" altLang="ko-KR" b="1" dirty="0" smtClean="0">
                    <a:latin typeface="+mn-ea"/>
                  </a:rPr>
                  <a:t>  SW</a:t>
                </a:r>
                <a:r>
                  <a:rPr lang="ko-KR" altLang="en-US" b="1" dirty="0" smtClean="0">
                    <a:latin typeface="+mn-ea"/>
                  </a:rPr>
                  <a:t>기술자로 </a:t>
                </a:r>
                <a:r>
                  <a:rPr lang="ko-KR" altLang="en-US" b="1" dirty="0" smtClean="0">
                    <a:solidFill>
                      <a:srgbClr val="0098AD"/>
                    </a:solidFill>
                    <a:latin typeface="+mn-ea"/>
                  </a:rPr>
                  <a:t>신고</a:t>
                </a:r>
                <a:r>
                  <a:rPr lang="ko-KR" altLang="en-US" b="1" dirty="0" smtClean="0">
                    <a:latin typeface="+mn-ea"/>
                  </a:rPr>
                  <a:t>된 자</a:t>
                </a:r>
                <a:endParaRPr lang="ko-KR" altLang="en-US" b="1" dirty="0">
                  <a:latin typeface="+mn-ea"/>
                </a:endParaRPr>
              </a:p>
            </p:txBody>
          </p:sp>
          <p:sp>
            <p:nvSpPr>
              <p:cNvPr id="27" name="모서리가 둥근 직사각형 26"/>
              <p:cNvSpPr/>
              <p:nvPr/>
            </p:nvSpPr>
            <p:spPr>
              <a:xfrm>
                <a:off x="1855330" y="4644427"/>
                <a:ext cx="3130642" cy="792088"/>
              </a:xfrm>
              <a:prstGeom prst="roundRect">
                <a:avLst/>
              </a:prstGeom>
              <a:noFill/>
              <a:ln>
                <a:solidFill>
                  <a:srgbClr val="646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2010315" y="3180915"/>
              <a:ext cx="973129" cy="614789"/>
              <a:chOff x="1086423" y="4163921"/>
              <a:chExt cx="973129" cy="614789"/>
            </a:xfrm>
          </p:grpSpPr>
          <p:sp>
            <p:nvSpPr>
              <p:cNvPr id="29" name="타원 28"/>
              <p:cNvSpPr/>
              <p:nvPr/>
            </p:nvSpPr>
            <p:spPr>
              <a:xfrm>
                <a:off x="1086423" y="4163921"/>
                <a:ext cx="85630" cy="8563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46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0" name="직선 연결선 29"/>
              <p:cNvCxnSpPr/>
              <p:nvPr/>
            </p:nvCxnSpPr>
            <p:spPr>
              <a:xfrm>
                <a:off x="1158985" y="4249551"/>
                <a:ext cx="900567" cy="529159"/>
              </a:xfrm>
              <a:prstGeom prst="line">
                <a:avLst/>
              </a:prstGeom>
              <a:ln w="25400">
                <a:solidFill>
                  <a:srgbClr val="646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그룹 32"/>
            <p:cNvGrpSpPr/>
            <p:nvPr/>
          </p:nvGrpSpPr>
          <p:grpSpPr>
            <a:xfrm>
              <a:off x="4408423" y="2441968"/>
              <a:ext cx="4565084" cy="737479"/>
              <a:chOff x="1956206" y="4718388"/>
              <a:chExt cx="3730305" cy="612632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1979562" y="4871299"/>
                <a:ext cx="3706949" cy="3068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pc="-120" dirty="0" smtClean="0">
                    <a:ln>
                      <a:solidFill>
                        <a:schemeClr val="accent1">
                          <a:shade val="50000"/>
                          <a:alpha val="25000"/>
                        </a:schemeClr>
                      </a:solidFill>
                    </a:ln>
                    <a:latin typeface="+mn-ea"/>
                  </a:rPr>
                  <a:t> </a:t>
                </a:r>
                <a:endParaRPr lang="en-US" altLang="ko-KR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1956206" y="4718388"/>
                <a:ext cx="3658613" cy="612632"/>
              </a:xfrm>
              <a:prstGeom prst="roundRect">
                <a:avLst>
                  <a:gd name="adj" fmla="val 9374"/>
                </a:avLst>
              </a:prstGeom>
              <a:noFill/>
              <a:ln>
                <a:solidFill>
                  <a:srgbClr val="646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4563293" y="3154065"/>
              <a:ext cx="733700" cy="641639"/>
              <a:chOff x="-1084980" y="4159600"/>
              <a:chExt cx="733700" cy="641639"/>
            </a:xfrm>
          </p:grpSpPr>
          <p:sp>
            <p:nvSpPr>
              <p:cNvPr id="38" name="타원 37"/>
              <p:cNvSpPr/>
              <p:nvPr/>
            </p:nvSpPr>
            <p:spPr>
              <a:xfrm>
                <a:off x="-448288" y="4159600"/>
                <a:ext cx="97008" cy="8194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46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9" name="직선 연결선 38"/>
              <p:cNvCxnSpPr>
                <a:stCxn id="38" idx="3"/>
              </p:cNvCxnSpPr>
              <p:nvPr/>
            </p:nvCxnSpPr>
            <p:spPr>
              <a:xfrm flipH="1">
                <a:off x="-1084980" y="4229547"/>
                <a:ext cx="650898" cy="571692"/>
              </a:xfrm>
              <a:prstGeom prst="line">
                <a:avLst/>
              </a:prstGeom>
              <a:ln w="25400">
                <a:solidFill>
                  <a:srgbClr val="646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직사각형 41"/>
          <p:cNvSpPr/>
          <p:nvPr/>
        </p:nvSpPr>
        <p:spPr>
          <a:xfrm flipH="1">
            <a:off x="4563290" y="2254999"/>
            <a:ext cx="4131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 소프트웨어 기술자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로 </a:t>
            </a:r>
            <a:r>
              <a:rPr lang="ko-KR" altLang="en-US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미신고된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자 중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</a:t>
            </a:r>
            <a:endParaRPr lang="en-US" altLang="ko-KR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r>
              <a:rPr lang="en-US" altLang="ko-KR" b="1" dirty="0" smtClean="0">
                <a:latin typeface="+mn-ea"/>
              </a:rPr>
              <a:t>  SW</a:t>
            </a:r>
            <a:r>
              <a:rPr lang="ko-KR" altLang="en-US" b="1" dirty="0" smtClean="0">
                <a:latin typeface="+mn-ea"/>
              </a:rPr>
              <a:t>기술자로 </a:t>
            </a:r>
            <a:r>
              <a:rPr lang="ko-KR" altLang="en-US" b="1" dirty="0" smtClean="0">
                <a:solidFill>
                  <a:srgbClr val="0098AD"/>
                </a:solidFill>
                <a:latin typeface="+mn-ea"/>
              </a:rPr>
              <a:t>인정되는</a:t>
            </a:r>
            <a:r>
              <a:rPr lang="ko-KR" altLang="en-US" b="1" dirty="0" smtClean="0">
                <a:latin typeface="+mn-ea"/>
              </a:rPr>
              <a:t> 자</a:t>
            </a:r>
            <a:endParaRPr lang="ko-KR" altLang="en-US" b="1" dirty="0">
              <a:latin typeface="+mn-ea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2432459" y="5023987"/>
            <a:ext cx="4113492" cy="1328550"/>
            <a:chOff x="1076528" y="4687073"/>
            <a:chExt cx="5489255" cy="635643"/>
          </a:xfrm>
        </p:grpSpPr>
        <p:sp>
          <p:nvSpPr>
            <p:cNvPr id="50" name="직사각형 49"/>
            <p:cNvSpPr/>
            <p:nvPr/>
          </p:nvSpPr>
          <p:spPr>
            <a:xfrm>
              <a:off x="1076528" y="4725144"/>
              <a:ext cx="5384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1076528" y="4687073"/>
              <a:ext cx="5489255" cy="635643"/>
            </a:xfrm>
            <a:prstGeom prst="roundRect">
              <a:avLst/>
            </a:prstGeom>
            <a:noFill/>
            <a:ln>
              <a:solidFill>
                <a:srgbClr val="6462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545951" y="4725145"/>
            <a:ext cx="907886" cy="963115"/>
            <a:chOff x="200433" y="4250939"/>
            <a:chExt cx="1383896" cy="521107"/>
          </a:xfrm>
        </p:grpSpPr>
        <p:cxnSp>
          <p:nvCxnSpPr>
            <p:cNvPr id="57" name="직선 연결선 56"/>
            <p:cNvCxnSpPr/>
            <p:nvPr/>
          </p:nvCxnSpPr>
          <p:spPr>
            <a:xfrm flipH="1">
              <a:off x="929484" y="4250939"/>
              <a:ext cx="654845" cy="521107"/>
            </a:xfrm>
            <a:prstGeom prst="line">
              <a:avLst/>
            </a:prstGeom>
            <a:ln w="25400">
              <a:solidFill>
                <a:srgbClr val="6462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V="1">
              <a:off x="200433" y="4769333"/>
              <a:ext cx="721427" cy="2713"/>
            </a:xfrm>
            <a:prstGeom prst="line">
              <a:avLst/>
            </a:prstGeom>
            <a:ln w="25400">
              <a:solidFill>
                <a:srgbClr val="6462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64"/>
          <p:cNvSpPr/>
          <p:nvPr/>
        </p:nvSpPr>
        <p:spPr>
          <a:xfrm>
            <a:off x="2296302" y="4869159"/>
            <a:ext cx="4867985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    </a:t>
            </a:r>
            <a:endParaRPr lang="en-US" altLang="ko-KR" sz="1600" b="1" dirty="0" smtClean="0">
              <a:latin typeface="+mn-ea"/>
            </a:endParaRPr>
          </a:p>
          <a:p>
            <a:r>
              <a:rPr lang="en-US" altLang="ko-KR" sz="1600" b="1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</a:rPr>
              <a:t>  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❶</a:t>
            </a:r>
            <a:r>
              <a:rPr lang="en-US" altLang="ko-KR" sz="1600" b="1" u="sng" dirty="0" smtClean="0">
                <a:solidFill>
                  <a:schemeClr val="accent1"/>
                </a:solidFill>
                <a:latin typeface="+mn-ea"/>
              </a:rPr>
              <a:t>~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600" b="1" u="sng" dirty="0">
                <a:solidFill>
                  <a:schemeClr val="accent1"/>
                </a:solidFill>
                <a:latin typeface="+mn-ea"/>
              </a:rPr>
              <a:t>❸ 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중 </a:t>
            </a:r>
            <a:r>
              <a:rPr lang="en-US" altLang="ko-KR" sz="1600" b="1" u="sng" dirty="0" smtClean="0">
                <a:solidFill>
                  <a:schemeClr val="accent1"/>
                </a:solidFill>
                <a:latin typeface="+mn-ea"/>
              </a:rPr>
              <a:t>1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개 </a:t>
            </a:r>
            <a:r>
              <a:rPr lang="ko-KR" altLang="en-US" sz="1600" b="1" u="sng" dirty="0" err="1" smtClean="0">
                <a:solidFill>
                  <a:schemeClr val="accent1"/>
                </a:solidFill>
                <a:latin typeface="+mn-ea"/>
              </a:rPr>
              <a:t>충족시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ko-KR" sz="1600" b="1" u="sng" dirty="0" smtClean="0">
                <a:solidFill>
                  <a:schemeClr val="accent1"/>
                </a:solidFill>
                <a:latin typeface="+mn-ea"/>
              </a:rPr>
              <a:t>SW</a:t>
            </a:r>
            <a:r>
              <a:rPr lang="ko-KR" altLang="en-US" sz="1600" b="1" u="sng" dirty="0" smtClean="0">
                <a:solidFill>
                  <a:schemeClr val="accent1"/>
                </a:solidFill>
                <a:latin typeface="+mn-ea"/>
              </a:rPr>
              <a:t>기술자 인정</a:t>
            </a:r>
            <a:endParaRPr lang="en-US" altLang="ko-KR" sz="1600" b="1" u="sng" dirty="0" smtClean="0">
              <a:solidFill>
                <a:schemeClr val="accent1"/>
              </a:solidFill>
              <a:latin typeface="+mn-ea"/>
            </a:endParaRPr>
          </a:p>
          <a:p>
            <a:r>
              <a:rPr lang="ko-KR" altLang="en-US" sz="1600" b="1" dirty="0" smtClean="0">
                <a:latin typeface="+mn-ea"/>
              </a:rPr>
              <a:t>   ❶ </a:t>
            </a:r>
            <a:r>
              <a:rPr lang="ko-KR" altLang="en-US" sz="1700" b="1" dirty="0" smtClean="0">
                <a:latin typeface="+mn-ea"/>
              </a:rPr>
              <a:t>정보처리 분야 </a:t>
            </a:r>
            <a:r>
              <a:rPr lang="en-US" altLang="ko-KR" sz="1700" b="1" dirty="0" smtClean="0">
                <a:latin typeface="+mn-ea"/>
              </a:rPr>
              <a:t>14</a:t>
            </a:r>
            <a:r>
              <a:rPr lang="ko-KR" altLang="en-US" sz="1700" b="1" dirty="0" smtClean="0">
                <a:latin typeface="+mn-ea"/>
              </a:rPr>
              <a:t>개 자격증 소지자 </a:t>
            </a:r>
            <a:endParaRPr lang="en-US" altLang="ko-KR" sz="1700" b="1" dirty="0" smtClean="0">
              <a:latin typeface="+mn-ea"/>
            </a:endParaRPr>
          </a:p>
          <a:p>
            <a:r>
              <a:rPr lang="ko-KR" altLang="en-US" sz="1600" b="1" dirty="0" smtClean="0">
                <a:latin typeface="+mn-ea"/>
              </a:rPr>
              <a:t>   ❷ </a:t>
            </a:r>
            <a:r>
              <a:rPr lang="ko-KR" altLang="en-US" sz="1700" b="1" dirty="0" smtClean="0">
                <a:latin typeface="+mn-ea"/>
              </a:rPr>
              <a:t>소프트웨어 기술분야 전공자</a:t>
            </a:r>
            <a:endParaRPr lang="en-US" altLang="ko-KR" sz="1700" b="1" dirty="0" smtClean="0">
              <a:latin typeface="+mn-ea"/>
            </a:endParaRPr>
          </a:p>
          <a:p>
            <a:r>
              <a:rPr lang="ko-KR" altLang="en-US" sz="1600" b="1" dirty="0" smtClean="0">
                <a:latin typeface="+mn-ea"/>
              </a:rPr>
              <a:t>   ❸ </a:t>
            </a:r>
            <a:r>
              <a:rPr lang="en-US" altLang="ko-KR" sz="1700" b="1" dirty="0" smtClean="0">
                <a:latin typeface="+mn-ea"/>
              </a:rPr>
              <a:t>30</a:t>
            </a:r>
            <a:r>
              <a:rPr lang="ko-KR" altLang="en-US" sz="1700" b="1" dirty="0" smtClean="0">
                <a:latin typeface="+mn-ea"/>
              </a:rPr>
              <a:t>일 이상 소프트웨어 분야 근무 경력</a:t>
            </a:r>
            <a:endParaRPr lang="en-US" altLang="ko-KR" sz="1700" b="1" dirty="0" smtClean="0">
              <a:latin typeface="+mj-ea"/>
            </a:endParaRPr>
          </a:p>
        </p:txBody>
      </p:sp>
      <p:sp>
        <p:nvSpPr>
          <p:cNvPr id="81" name="타원 80"/>
          <p:cNvSpPr/>
          <p:nvPr/>
        </p:nvSpPr>
        <p:spPr>
          <a:xfrm flipH="1">
            <a:off x="7445370" y="4656137"/>
            <a:ext cx="75482" cy="69008"/>
          </a:xfrm>
          <a:prstGeom prst="ellipse">
            <a:avLst/>
          </a:prstGeom>
          <a:solidFill>
            <a:schemeClr val="bg1"/>
          </a:solidFill>
          <a:ln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26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86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404296" y="1236867"/>
            <a:ext cx="8272159" cy="461665"/>
            <a:chOff x="404296" y="1236867"/>
            <a:chExt cx="8272159" cy="461665"/>
          </a:xfrm>
        </p:grpSpPr>
        <p:sp>
          <p:nvSpPr>
            <p:cNvPr id="4" name="도넛 3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04114" y="1236867"/>
              <a:ext cx="8072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40" panose="02030504000101010101" pitchFamily="18" charset="-127"/>
                  <a:ea typeface="-윤고딕340" panose="02030504000101010101" pitchFamily="18" charset="-127"/>
                </a:rPr>
                <a:t>적용기준 </a:t>
              </a:r>
              <a:endPara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741360"/>
              </p:ext>
            </p:extLst>
          </p:nvPr>
        </p:nvGraphicFramePr>
        <p:xfrm>
          <a:off x="365776" y="1844824"/>
          <a:ext cx="8496945" cy="4326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5328593"/>
              </a:tblGrid>
              <a:tr h="3744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baseline="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pc="-120" baseline="0" dirty="0" smtClean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8AD">
                        <a:alpha val="3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baseline="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 원 내 용</a:t>
                      </a:r>
                      <a:endParaRPr lang="ko-KR" altLang="en-US" spc="-120" baseline="0" dirty="0" smtClean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8AD">
                        <a:alpha val="3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89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spc="-12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적용방식</a:t>
                      </a:r>
                      <a:endParaRPr lang="ko-KR" altLang="en-US" spc="-120" baseline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ko-KR" altLang="en-US" sz="1800" spc="-12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+mn-ea"/>
                          <a:ea typeface="+mn-ea"/>
                        </a:rPr>
                        <a:t>특수형태근로종사자에 대한  특례로 당연 적용</a:t>
                      </a:r>
                      <a:endParaRPr lang="en-US" altLang="ko-KR" sz="1800" spc="-120" dirty="0" smtClean="0">
                        <a:ln>
                          <a:solidFill>
                            <a:schemeClr val="accent1">
                              <a:shade val="50000"/>
                              <a:alpha val="25000"/>
                            </a:scheme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96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보험가입자</a:t>
                      </a:r>
                      <a:endParaRPr lang="ko-KR" altLang="en-US" spc="-120" baseline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ko-KR" altLang="en-US" sz="1800" spc="-12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+mj-ea"/>
                          <a:ea typeface="+mj-ea"/>
                        </a:rPr>
                        <a:t>소프트웨어기술자로부터 소프트웨어사업 관련 용역 계약에 따라 </a:t>
                      </a:r>
                      <a:endParaRPr lang="en-US" altLang="ko-KR" sz="1800" spc="-120" dirty="0" smtClean="0">
                        <a:ln>
                          <a:solidFill>
                            <a:schemeClr val="accent1">
                              <a:shade val="50000"/>
                              <a:alpha val="25000"/>
                            </a:schemeClr>
                          </a:solidFill>
                        </a:ln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lang="ko-KR" altLang="en-US" sz="1800" spc="-12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+mj-ea"/>
                          <a:ea typeface="+mj-ea"/>
                        </a:rPr>
                        <a:t>노무를 제공받는 사업주</a:t>
                      </a:r>
                      <a:endParaRPr lang="en-US" altLang="ko-KR" sz="1800" spc="-120" dirty="0" smtClean="0">
                        <a:ln>
                          <a:solidFill>
                            <a:schemeClr val="accent1">
                              <a:shade val="50000"/>
                              <a:alpha val="25000"/>
                            </a:schemeClr>
                          </a:solidFill>
                        </a:ln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647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pc="-12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보험료 </a:t>
                      </a:r>
                      <a:endParaRPr lang="ko-KR" altLang="en-US" spc="-120" baseline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800" dirty="0" err="1" smtClean="0">
                          <a:latin typeface="+mn-ea"/>
                          <a:ea typeface="+mn-ea"/>
                        </a:rPr>
                        <a:t>월보험료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  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baseline="0" dirty="0" err="1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+mn-ea"/>
                          <a:ea typeface="+mn-ea"/>
                        </a:rPr>
                        <a:t>기준보수액</a:t>
                      </a:r>
                      <a:r>
                        <a:rPr lang="ko-KR" altLang="en-US" sz="1800" spc="-120" baseline="0" dirty="0" smtClean="0">
                          <a:ln>
                            <a:solidFill>
                              <a:schemeClr val="accent1">
                                <a:shade val="50000"/>
                                <a:alpha val="25000"/>
                              </a:schemeClr>
                            </a:solidFill>
                          </a:ln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사업장의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산재보험료율</a:t>
                      </a:r>
                      <a:endParaRPr lang="en-US" altLang="ko-KR" sz="1800" spc="-120" baseline="0" dirty="0" smtClean="0">
                        <a:ln>
                          <a:solidFill>
                            <a:schemeClr val="accent1">
                              <a:shade val="50000"/>
                              <a:alpha val="25000"/>
                            </a:scheme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921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pc="-12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626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baseline="0" dirty="0" err="1" smtClean="0">
                          <a:latin typeface="+mj-ea"/>
                          <a:ea typeface="+mj-ea"/>
                        </a:rPr>
                        <a:t>기준보수액</a:t>
                      </a:r>
                      <a:endParaRPr lang="ko-KR" altLang="en-US" sz="1800" spc="-120" baseline="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spc="-150" baseline="0" dirty="0" smtClean="0">
                          <a:latin typeface="+mn-ea"/>
                          <a:ea typeface="+mn-ea"/>
                        </a:rPr>
                        <a:t>산재보험료 산정의 기초가 되고</a:t>
                      </a:r>
                      <a:r>
                        <a:rPr lang="en-US" altLang="ko-KR" sz="1800" b="0" spc="-150" baseline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-150" baseline="0" dirty="0" smtClean="0">
                          <a:latin typeface="+mn-ea"/>
                          <a:ea typeface="+mn-ea"/>
                        </a:rPr>
                        <a:t>보험급여 산정기준이 되는 </a:t>
                      </a:r>
                      <a:r>
                        <a:rPr lang="ko-KR" altLang="en-US" sz="1800" b="0" spc="-150" baseline="0" dirty="0" err="1" smtClean="0">
                          <a:latin typeface="+mn-ea"/>
                          <a:ea typeface="+mn-ea"/>
                        </a:rPr>
                        <a:t>보수액은</a:t>
                      </a:r>
                      <a:r>
                        <a:rPr lang="ko-KR" altLang="en-US" sz="1800" b="0" spc="-15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spc="-150" baseline="0" dirty="0" smtClean="0">
                          <a:solidFill>
                            <a:srgbClr val="0098AD"/>
                          </a:solidFill>
                          <a:latin typeface="+mn-ea"/>
                          <a:ea typeface="+mn-ea"/>
                        </a:rPr>
                        <a:t>고용노동부 고시</a:t>
                      </a:r>
                      <a:r>
                        <a:rPr lang="ko-KR" altLang="en-US" sz="1800" b="0" spc="-150" baseline="0" dirty="0" smtClean="0">
                          <a:latin typeface="+mn-ea"/>
                          <a:ea typeface="+mn-ea"/>
                        </a:rPr>
                        <a:t>로  정하여 적용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39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pc="-120" baseline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626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spc="-120" baseline="0" dirty="0" err="1" smtClean="0">
                          <a:latin typeface="+mj-ea"/>
                          <a:ea typeface="+mj-ea"/>
                        </a:rPr>
                        <a:t>산재보험요율</a:t>
                      </a:r>
                      <a:endParaRPr lang="ko-KR" altLang="en-US" sz="1800" spc="-120" baseline="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spc="-100" baseline="0" dirty="0" smtClean="0">
                          <a:latin typeface="+mn-ea"/>
                          <a:ea typeface="+mn-ea"/>
                        </a:rPr>
                        <a:t>사업장의 주된 사업종류에 따라 </a:t>
                      </a:r>
                      <a:r>
                        <a:rPr lang="ko-KR" altLang="en-US" sz="1800" b="0" spc="-100" baseline="0" dirty="0" err="1" smtClean="0">
                          <a:latin typeface="+mn-ea"/>
                          <a:ea typeface="+mn-ea"/>
                        </a:rPr>
                        <a:t>산재보험요율</a:t>
                      </a:r>
                      <a:r>
                        <a:rPr lang="ko-KR" altLang="en-US" sz="1800" b="0" spc="-100" baseline="0" dirty="0" smtClean="0">
                          <a:latin typeface="+mn-ea"/>
                          <a:ea typeface="+mn-ea"/>
                        </a:rPr>
                        <a:t> 적용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spc="-12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보험료 부담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spc="-120" baseline="0" dirty="0" smtClean="0">
                          <a:solidFill>
                            <a:srgbClr val="0098AD"/>
                          </a:solidFill>
                          <a:latin typeface="+mn-ea"/>
                          <a:ea typeface="+mn-ea"/>
                        </a:rPr>
                        <a:t>사업주와 종사자가 각 </a:t>
                      </a:r>
                      <a:r>
                        <a:rPr lang="en-US" altLang="ko-KR" sz="1800" b="1" spc="-120" baseline="0" dirty="0" smtClean="0">
                          <a:solidFill>
                            <a:srgbClr val="0098AD"/>
                          </a:solidFill>
                          <a:latin typeface="+mn-ea"/>
                          <a:ea typeface="+mn-ea"/>
                        </a:rPr>
                        <a:t>½</a:t>
                      </a:r>
                      <a:r>
                        <a:rPr lang="ko-KR" altLang="en-US" sz="1800" b="1" spc="-120" baseline="0" dirty="0" smtClean="0">
                          <a:solidFill>
                            <a:srgbClr val="0098AD"/>
                          </a:solidFill>
                          <a:latin typeface="+mn-ea"/>
                          <a:ea typeface="+mn-ea"/>
                        </a:rPr>
                        <a:t>씩 부담 </a:t>
                      </a:r>
                      <a:endParaRPr lang="ko-KR" altLang="en-US" sz="1800" b="1" spc="-120" baseline="0" dirty="0">
                        <a:solidFill>
                          <a:srgbClr val="0098AD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64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404296" y="1236867"/>
            <a:ext cx="3735656" cy="461665"/>
            <a:chOff x="404296" y="1236867"/>
            <a:chExt cx="3584195" cy="461665"/>
          </a:xfrm>
        </p:grpSpPr>
        <p:sp>
          <p:nvSpPr>
            <p:cNvPr id="129" name="도넛 128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04115" y="1236867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endParaRPr lang="ko-KR" altLang="en-US" sz="24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698837" y="1808803"/>
            <a:ext cx="1935954" cy="2448272"/>
            <a:chOff x="2032098" y="1772816"/>
            <a:chExt cx="1611420" cy="2448272"/>
          </a:xfrm>
        </p:grpSpPr>
        <p:sp>
          <p:nvSpPr>
            <p:cNvPr id="125" name="모서리가 둥근 직사각형 124"/>
            <p:cNvSpPr/>
            <p:nvPr/>
          </p:nvSpPr>
          <p:spPr>
            <a:xfrm>
              <a:off x="2032098" y="1772816"/>
              <a:ext cx="1611420" cy="2448272"/>
            </a:xfrm>
            <a:prstGeom prst="roundRect">
              <a:avLst>
                <a:gd name="adj" fmla="val 7480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122407" y="2312893"/>
              <a:ext cx="142571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j-ea"/>
                  <a:ea typeface="+mj-ea"/>
                </a:rPr>
                <a:t>보험관계</a:t>
              </a:r>
              <a:endParaRPr lang="en-US" altLang="ko-KR" sz="2000" b="1" dirty="0" smtClean="0">
                <a:latin typeface="+mj-ea"/>
                <a:ea typeface="+mj-ea"/>
              </a:endParaRPr>
            </a:p>
            <a:p>
              <a:pPr algn="ctr"/>
              <a:r>
                <a:rPr lang="ko-KR" altLang="en-US" sz="2000" b="1" dirty="0" smtClean="0">
                  <a:latin typeface="+mj-ea"/>
                  <a:ea typeface="+mj-ea"/>
                </a:rPr>
                <a:t>성립신고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122407" y="3472835"/>
              <a:ext cx="1452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20" panose="02030504000101010101" pitchFamily="18" charset="-127"/>
                  <a:ea typeface="-윤고딕320" panose="02030504000101010101" pitchFamily="18" charset="-127"/>
                </a:rPr>
                <a:t>( </a:t>
              </a:r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사업장 관할 </a:t>
              </a:r>
              <a:endParaRPr lang="en-US" altLang="ko-KR" sz="1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endParaRPr>
            </a:p>
            <a:p>
              <a:pPr algn="ctr"/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</a:t>
              </a:r>
              <a:r>
                <a:rPr lang="ko-KR" altLang="en-US" sz="1600" spc="-120" dirty="0" err="1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특고센터</a:t>
              </a:r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20" panose="02030504000101010101" pitchFamily="18" charset="-127"/>
                  <a:ea typeface="-윤고딕320" panose="02030504000101010101" pitchFamily="18" charset="-127"/>
                </a:rPr>
                <a:t>)</a:t>
              </a:r>
              <a:endParaRPr lang="en-US" altLang="ko-KR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</p:grpSp>
      <p:sp>
        <p:nvSpPr>
          <p:cNvPr id="104" name="모서리가 둥근 직사각형 103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447939" y="4725144"/>
            <a:ext cx="73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dirty="0" smtClean="0"/>
          </a:p>
          <a:p>
            <a:endParaRPr lang="en-US" altLang="ko-KR" sz="1200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+mj-lt"/>
              <a:ea typeface="-윤고딕320" panose="02030504000101010101" pitchFamily="18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1835696" y="4580057"/>
            <a:ext cx="6390185" cy="1441231"/>
            <a:chOff x="1855330" y="4644427"/>
            <a:chExt cx="4315533" cy="1183634"/>
          </a:xfrm>
        </p:grpSpPr>
        <p:sp>
          <p:nvSpPr>
            <p:cNvPr id="44" name="TextBox 43"/>
            <p:cNvSpPr txBox="1"/>
            <p:nvPr/>
          </p:nvSpPr>
          <p:spPr>
            <a:xfrm>
              <a:off x="1931594" y="4742715"/>
              <a:ext cx="4203151" cy="985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latin typeface="+mn-ea"/>
                </a:rPr>
                <a:t>❶ </a:t>
              </a:r>
              <a:r>
                <a:rPr lang="ko-KR" altLang="en-US" dirty="0" smtClean="0">
                  <a:latin typeface="+mn-ea"/>
                </a:rPr>
                <a:t>일반 근로자를 사용하지 않고 </a:t>
              </a:r>
              <a:r>
                <a:rPr lang="en-US" altLang="ko-KR" dirty="0" smtClean="0">
                  <a:latin typeface="+mn-ea"/>
                </a:rPr>
                <a:t>SW</a:t>
              </a:r>
              <a:r>
                <a:rPr lang="ko-KR" altLang="en-US" dirty="0" smtClean="0">
                  <a:latin typeface="+mn-ea"/>
                </a:rPr>
                <a:t>프리랜서 사용</a:t>
              </a:r>
              <a:endParaRPr lang="en-US" altLang="ko-KR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endParaRPr>
            </a:p>
            <a:p>
              <a:r>
                <a:rPr lang="en-US" altLang="ko-KR" dirty="0" smtClean="0">
                  <a:latin typeface="+mn-ea"/>
                </a:rPr>
                <a:t>  - </a:t>
              </a:r>
              <a:r>
                <a:rPr lang="en-US" altLang="ko-KR" b="1" dirty="0" smtClean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2021. 7. 1. </a:t>
              </a:r>
              <a:r>
                <a:rPr lang="ko-KR" altLang="en-US" b="1" dirty="0" smtClean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이후 </a:t>
              </a:r>
              <a:r>
                <a:rPr lang="en-US" altLang="ko-KR" b="1" dirty="0" smtClean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14</a:t>
              </a:r>
              <a:r>
                <a:rPr lang="ko-KR" altLang="en-US" b="1" dirty="0" smtClean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일 이내</a:t>
              </a:r>
              <a:r>
                <a:rPr lang="ko-KR" altLang="en-US" dirty="0" smtClean="0">
                  <a:latin typeface="+mn-ea"/>
                </a:rPr>
                <a:t>에 성립신고서 제출</a:t>
              </a:r>
              <a:endParaRPr lang="en-US" altLang="ko-KR" dirty="0" smtClean="0">
                <a:latin typeface="+mn-ea"/>
              </a:endParaRPr>
            </a:p>
            <a:p>
              <a:r>
                <a:rPr lang="ko-KR" altLang="en-US" dirty="0" smtClean="0">
                  <a:latin typeface="+mn-ea"/>
                </a:rPr>
                <a:t>❷ 일반 근로자 사용</a:t>
              </a:r>
              <a:r>
                <a:rPr lang="en-US" altLang="ko-KR" dirty="0" smtClean="0">
                  <a:latin typeface="+mn-ea"/>
                </a:rPr>
                <a:t>, SW</a:t>
              </a:r>
              <a:r>
                <a:rPr lang="ko-KR" altLang="en-US" dirty="0" smtClean="0">
                  <a:latin typeface="+mn-ea"/>
                </a:rPr>
                <a:t>프리랜서 사용 </a:t>
              </a:r>
              <a:endParaRPr lang="en-US" altLang="ko-KR" dirty="0" smtClean="0">
                <a:latin typeface="+mn-ea"/>
              </a:endParaRPr>
            </a:p>
            <a:p>
              <a:r>
                <a:rPr lang="en-US" altLang="ko-KR" spc="-120" dirty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rgbClr val="0098AD"/>
                  </a:solidFill>
                  <a:latin typeface="+mn-ea"/>
                </a:rPr>
                <a:t> 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rgbClr val="0098AD"/>
                  </a:solidFill>
                  <a:latin typeface="+mn-ea"/>
                </a:rPr>
                <a:t> 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-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rgbClr val="0098AD"/>
                  </a:solidFill>
                  <a:latin typeface="+mn-ea"/>
                </a:rPr>
                <a:t>  </a:t>
              </a:r>
              <a:r>
                <a:rPr lang="ko-KR" altLang="en-US" b="1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최초 노무제공일로부터 </a:t>
              </a:r>
              <a:r>
                <a:rPr lang="en-US" altLang="ko-KR" b="1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14</a:t>
              </a:r>
              <a:r>
                <a:rPr lang="ko-KR" altLang="en-US" b="1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일 이내 </a:t>
              </a:r>
              <a:r>
                <a:rPr lang="ko-KR" altLang="en-US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성립신고서 제출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  </a:t>
              </a:r>
              <a:endParaRPr lang="en-US" altLang="ko-KR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1855330" y="4644427"/>
              <a:ext cx="4315533" cy="1183634"/>
            </a:xfrm>
            <a:prstGeom prst="roundRect">
              <a:avLst/>
            </a:prstGeom>
            <a:noFill/>
            <a:ln>
              <a:solidFill>
                <a:srgbClr val="6462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404296" y="1236867"/>
            <a:ext cx="3584195" cy="461665"/>
            <a:chOff x="404296" y="1236867"/>
            <a:chExt cx="3584195" cy="461665"/>
          </a:xfrm>
        </p:grpSpPr>
        <p:sp>
          <p:nvSpPr>
            <p:cNvPr id="51" name="도넛 50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04115" y="1236867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HY울릉도M" panose="02030600000101010101" pitchFamily="18" charset="-127"/>
                  <a:ea typeface="HY울릉도M" panose="02030600000101010101" pitchFamily="18" charset="-127"/>
                </a:rPr>
                <a:t>보험관계의 신고</a:t>
              </a:r>
              <a:endParaRPr lang="ko-KR" altLang="en-US" sz="24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4" name="모서리가 둥근 직사각형 80">
            <a:extLst>
              <a:ext uri="{FF2B5EF4-FFF2-40B4-BE49-F238E27FC236}">
                <a16:creationId xmlns:a16="http://schemas.microsoft.com/office/drawing/2014/main" xmlns="" id="{ADD3BBF4-C50B-4C52-AC69-95EAAF549BA9}"/>
              </a:ext>
            </a:extLst>
          </p:cNvPr>
          <p:cNvSpPr/>
          <p:nvPr/>
        </p:nvSpPr>
        <p:spPr>
          <a:xfrm>
            <a:off x="2896917" y="2821131"/>
            <a:ext cx="5798902" cy="831272"/>
          </a:xfrm>
          <a:prstGeom prst="roundRect">
            <a:avLst>
              <a:gd name="adj" fmla="val 1760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72000" rIns="72000" anchor="ctr">
            <a:noAutofit/>
          </a:bodyPr>
          <a:lstStyle/>
          <a:p>
            <a:r>
              <a:rPr lang="ko-KR" altLang="en-US" sz="16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 </a:t>
            </a:r>
            <a:endParaRPr lang="en-US" altLang="ko-KR" sz="16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z="16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700" b="1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특고</a:t>
            </a:r>
            <a:r>
              <a:rPr lang="ko-KR" altLang="en-US" sz="17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고용</a:t>
            </a:r>
            <a:r>
              <a:rPr lang="ko-KR" altLang="en-US" sz="1700" b="1" dirty="0" smtClean="0">
                <a:latin typeface="+mn-ea"/>
              </a:rPr>
              <a:t>∙</a:t>
            </a:r>
            <a:r>
              <a:rPr lang="ko-KR" altLang="en-US" sz="17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산재보험 </a:t>
            </a:r>
            <a:r>
              <a:rPr lang="ko-KR" altLang="en-US" sz="17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관리번호 일원화로</a:t>
            </a:r>
            <a:r>
              <a:rPr lang="en-US" altLang="ko-KR" sz="17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 </a:t>
            </a:r>
            <a:r>
              <a:rPr lang="en-US" altLang="ko-KR" sz="17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</a:t>
            </a:r>
            <a:r>
              <a:rPr lang="ko-KR" altLang="en-US" sz="1700" b="1" u="sng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기성립</a:t>
            </a:r>
            <a:r>
              <a:rPr lang="ko-KR" altLang="en-US" sz="1700" b="1" u="sng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사업장도  </a:t>
            </a:r>
            <a:endParaRPr lang="en-US" altLang="ko-KR" sz="1700" b="1" u="sng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r>
              <a:rPr lang="en-US" altLang="ko-KR" sz="17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z="17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700" b="1" u="sng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C00000"/>
                </a:solidFill>
                <a:latin typeface="+mn-ea"/>
              </a:rPr>
              <a:t>신규 </a:t>
            </a:r>
            <a:r>
              <a:rPr lang="ko-KR" altLang="en-US" sz="1700" b="1" u="sng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C00000"/>
                </a:solidFill>
                <a:latin typeface="+mn-ea"/>
              </a:rPr>
              <a:t>성립 </a:t>
            </a:r>
            <a:r>
              <a:rPr lang="en-US" altLang="ko-KR" sz="1700" b="1" u="sng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700" b="1" u="sng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C00000"/>
                </a:solidFill>
                <a:latin typeface="+mn-ea"/>
              </a:rPr>
              <a:t>처리 </a:t>
            </a:r>
            <a:r>
              <a:rPr lang="ko-KR" altLang="en-US" sz="1700" b="1" u="sng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C00000"/>
                </a:solidFill>
                <a:latin typeface="+mn-ea"/>
              </a:rPr>
              <a:t>필요</a:t>
            </a:r>
            <a:r>
              <a:rPr lang="en-US" altLang="ko-KR" sz="17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  </a:t>
            </a:r>
            <a:r>
              <a:rPr lang="ko-KR" altLang="en-US" sz="1700" b="1" spc="-120" dirty="0" err="1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입직신고만으로</a:t>
            </a:r>
            <a:r>
              <a:rPr lang="ko-KR" altLang="en-US" sz="1700" b="1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처리되지 않도록 </a:t>
            </a:r>
            <a:r>
              <a:rPr lang="ko-KR" altLang="en-US" sz="17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유의</a:t>
            </a:r>
            <a:endParaRPr lang="en-US" altLang="ko-KR" sz="17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r>
              <a:rPr lang="ko-KR" altLang="en-US" sz="16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</a:t>
            </a:r>
            <a:endParaRPr lang="en-US" altLang="ko-KR" sz="1600" b="1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1495017" y="4176171"/>
            <a:ext cx="356367" cy="943551"/>
            <a:chOff x="5040680" y="3574929"/>
            <a:chExt cx="412315" cy="806708"/>
          </a:xfrm>
        </p:grpSpPr>
        <p:grpSp>
          <p:nvGrpSpPr>
            <p:cNvPr id="91" name="그룹 90"/>
            <p:cNvGrpSpPr/>
            <p:nvPr/>
          </p:nvGrpSpPr>
          <p:grpSpPr>
            <a:xfrm>
              <a:off x="5040680" y="3574929"/>
              <a:ext cx="126669" cy="792049"/>
              <a:chOff x="1597918" y="3571434"/>
              <a:chExt cx="126669" cy="792049"/>
            </a:xfrm>
          </p:grpSpPr>
          <p:sp>
            <p:nvSpPr>
              <p:cNvPr id="93" name="타원 92"/>
              <p:cNvSpPr/>
              <p:nvPr/>
            </p:nvSpPr>
            <p:spPr>
              <a:xfrm flipH="1" flipV="1">
                <a:off x="1597918" y="3571434"/>
                <a:ext cx="126669" cy="10321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46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94" name="직선 연결선 93"/>
              <p:cNvCxnSpPr/>
              <p:nvPr/>
            </p:nvCxnSpPr>
            <p:spPr>
              <a:xfrm>
                <a:off x="1661262" y="3674654"/>
                <a:ext cx="0" cy="688829"/>
              </a:xfrm>
              <a:prstGeom prst="line">
                <a:avLst/>
              </a:prstGeom>
              <a:ln w="25400">
                <a:solidFill>
                  <a:srgbClr val="646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직선 연결선 91"/>
            <p:cNvCxnSpPr/>
            <p:nvPr/>
          </p:nvCxnSpPr>
          <p:spPr>
            <a:xfrm>
              <a:off x="5104024" y="4381637"/>
              <a:ext cx="348971" cy="0"/>
            </a:xfrm>
            <a:prstGeom prst="line">
              <a:avLst/>
            </a:prstGeom>
            <a:ln w="25400">
              <a:solidFill>
                <a:srgbClr val="6462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6" name="그림 95">
            <a:extLst>
              <a:ext uri="{FF2B5EF4-FFF2-40B4-BE49-F238E27FC236}">
                <a16:creationId xmlns="" xmlns:a16="http://schemas.microsoft.com/office/drawing/2014/main" id="{96D6F826-293B-4B40-BB40-93029EE92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542103" y="2887555"/>
            <a:ext cx="366781" cy="39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404296" y="1236867"/>
            <a:ext cx="3735656" cy="461665"/>
            <a:chOff x="404296" y="1236867"/>
            <a:chExt cx="3584195" cy="461665"/>
          </a:xfrm>
        </p:grpSpPr>
        <p:sp>
          <p:nvSpPr>
            <p:cNvPr id="129" name="도넛 128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04115" y="1236867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endParaRPr lang="ko-KR" altLang="en-US" sz="24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698837" y="1808803"/>
            <a:ext cx="1935954" cy="2448272"/>
            <a:chOff x="2032098" y="1772816"/>
            <a:chExt cx="1611420" cy="2448272"/>
          </a:xfrm>
        </p:grpSpPr>
        <p:sp>
          <p:nvSpPr>
            <p:cNvPr id="125" name="모서리가 둥근 직사각형 124"/>
            <p:cNvSpPr/>
            <p:nvPr/>
          </p:nvSpPr>
          <p:spPr>
            <a:xfrm>
              <a:off x="2032098" y="1772816"/>
              <a:ext cx="1611420" cy="2448272"/>
            </a:xfrm>
            <a:prstGeom prst="roundRect">
              <a:avLst>
                <a:gd name="adj" fmla="val 7480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122407" y="2312893"/>
              <a:ext cx="142571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j-ea"/>
                  <a:ea typeface="+mj-ea"/>
                </a:rPr>
                <a:t>보험관계</a:t>
              </a:r>
              <a:endParaRPr lang="en-US" altLang="ko-KR" sz="2000" b="1" dirty="0" smtClean="0">
                <a:latin typeface="+mj-ea"/>
                <a:ea typeface="+mj-ea"/>
              </a:endParaRPr>
            </a:p>
            <a:p>
              <a:pPr algn="ctr"/>
              <a:r>
                <a:rPr lang="ko-KR" altLang="en-US" sz="2000" b="1" dirty="0" smtClean="0">
                  <a:latin typeface="+mj-ea"/>
                  <a:ea typeface="+mj-ea"/>
                </a:rPr>
                <a:t>성립신고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122407" y="3472835"/>
              <a:ext cx="1452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20" panose="02030504000101010101" pitchFamily="18" charset="-127"/>
                  <a:ea typeface="-윤고딕320" panose="02030504000101010101" pitchFamily="18" charset="-127"/>
                </a:rPr>
                <a:t>( </a:t>
              </a:r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사업장 관할 </a:t>
              </a:r>
              <a:endParaRPr lang="en-US" altLang="ko-KR" sz="1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endParaRPr>
            </a:p>
            <a:p>
              <a:pPr algn="ctr"/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</a:t>
              </a:r>
              <a:r>
                <a:rPr lang="ko-KR" altLang="en-US" sz="1600" spc="-120" dirty="0" err="1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특고센터</a:t>
              </a:r>
              <a:r>
                <a:rPr lang="ko-KR" altLang="en-US" sz="16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+mn-ea"/>
                </a:rPr>
                <a:t> </a:t>
              </a:r>
              <a:r>
                <a:rPr lang="en-US" altLang="ko-KR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-윤고딕320" panose="02030504000101010101" pitchFamily="18" charset="-127"/>
                  <a:ea typeface="-윤고딕320" panose="02030504000101010101" pitchFamily="18" charset="-127"/>
                </a:rPr>
                <a:t>)</a:t>
              </a:r>
              <a:endParaRPr lang="en-US" altLang="ko-KR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endParaRPr>
            </a:p>
          </p:txBody>
        </p:sp>
      </p:grpSp>
      <p:sp>
        <p:nvSpPr>
          <p:cNvPr id="104" name="모서리가 둥근 직사각형 103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5" name="그룹 44"/>
          <p:cNvGrpSpPr/>
          <p:nvPr/>
        </p:nvGrpSpPr>
        <p:grpSpPr>
          <a:xfrm>
            <a:off x="404296" y="1236867"/>
            <a:ext cx="3584195" cy="461665"/>
            <a:chOff x="404296" y="1236867"/>
            <a:chExt cx="3584195" cy="461665"/>
          </a:xfrm>
        </p:grpSpPr>
        <p:sp>
          <p:nvSpPr>
            <p:cNvPr id="51" name="도넛 50"/>
            <p:cNvSpPr/>
            <p:nvPr/>
          </p:nvSpPr>
          <p:spPr>
            <a:xfrm>
              <a:off x="404296" y="1359689"/>
              <a:ext cx="216024" cy="216024"/>
            </a:xfrm>
            <a:prstGeom prst="donut">
              <a:avLst/>
            </a:prstGeom>
            <a:solidFill>
              <a:srgbClr val="0098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04115" y="1236867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20" dirty="0" smtClean="0">
                  <a:ln>
                    <a:solidFill>
                      <a:schemeClr val="accent1">
                        <a:shade val="50000"/>
                        <a:alpha val="25000"/>
                      </a:schemeClr>
                    </a:solidFill>
                  </a:ln>
                  <a:latin typeface="HY울릉도M" panose="02030600000101010101" pitchFamily="18" charset="-127"/>
                  <a:ea typeface="HY울릉도M" panose="02030600000101010101" pitchFamily="18" charset="-127"/>
                </a:rPr>
                <a:t>종사자에 대한 정보 처리</a:t>
              </a:r>
              <a:endParaRPr lang="ko-KR" altLang="en-US" sz="24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185754" y="1808803"/>
            <a:ext cx="1935953" cy="2523835"/>
            <a:chOff x="5473267" y="1772816"/>
            <a:chExt cx="1611420" cy="2448272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5473267" y="1772816"/>
              <a:ext cx="1611420" cy="2448272"/>
            </a:xfrm>
            <a:prstGeom prst="roundRect">
              <a:avLst>
                <a:gd name="adj" fmla="val 7480"/>
              </a:avLst>
            </a:prstGeom>
            <a:solidFill>
              <a:srgbClr val="0098A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10800000" flipV="1">
              <a:off x="5548263" y="2585708"/>
              <a:ext cx="1438489" cy="388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000" b="1" dirty="0" smtClean="0"/>
                <a:t> 입</a:t>
              </a:r>
              <a:r>
                <a:rPr lang="en-US" altLang="ko-KR" sz="2000" b="1" dirty="0" smtClean="0"/>
                <a:t>·</a:t>
              </a:r>
              <a:r>
                <a:rPr lang="ko-KR" altLang="en-US" sz="2000" b="1" dirty="0" smtClean="0"/>
                <a:t>이직 신고</a:t>
              </a:r>
              <a:endParaRPr lang="ko-KR" altLang="en-US" sz="2000" b="1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53330" y="4708389"/>
            <a:ext cx="8195134" cy="1785667"/>
            <a:chOff x="1076528" y="4687073"/>
            <a:chExt cx="5384598" cy="635643"/>
          </a:xfrm>
        </p:grpSpPr>
        <p:sp>
          <p:nvSpPr>
            <p:cNvPr id="36" name="직사각형 35"/>
            <p:cNvSpPr/>
            <p:nvPr/>
          </p:nvSpPr>
          <p:spPr>
            <a:xfrm>
              <a:off x="1076528" y="4725144"/>
              <a:ext cx="5384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1076528" y="4687073"/>
              <a:ext cx="5162550" cy="635643"/>
            </a:xfrm>
            <a:prstGeom prst="roundRect">
              <a:avLst/>
            </a:prstGeom>
            <a:noFill/>
            <a:ln>
              <a:solidFill>
                <a:srgbClr val="6462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 flipH="1">
            <a:off x="3275855" y="3508822"/>
            <a:ext cx="172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( </a:t>
            </a:r>
            <a:r>
              <a:rPr lang="ko-KR" altLang="en-US" sz="1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사업장 관할 </a:t>
            </a:r>
            <a:endParaRPr lang="en-US" altLang="ko-KR" sz="1600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특고센터</a:t>
            </a:r>
            <a:r>
              <a:rPr lang="ko-KR" altLang="en-US" sz="1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endParaRPr lang="en-US" altLang="ko-KR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 rot="10800000" flipV="1">
            <a:off x="512308" y="4654447"/>
            <a:ext cx="75741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  <a:cs typeface="함초롬돋움" panose="020B0504000101010101" pitchFamily="50" charset="-127"/>
              </a:rPr>
              <a:t> </a:t>
            </a:r>
            <a:r>
              <a:rPr lang="ko-KR" altLang="en-US" b="1" dirty="0" smtClean="0">
                <a:latin typeface="+mn-ea"/>
              </a:rPr>
              <a:t>❶ </a:t>
            </a:r>
            <a:r>
              <a:rPr lang="ko-KR" altLang="en-US" b="1" spc="-100" dirty="0" smtClean="0">
                <a:latin typeface="+mn-ea"/>
                <a:cs typeface="함초롬돋움" panose="020B0504000101010101" pitchFamily="50" charset="-127"/>
              </a:rPr>
              <a:t>법 </a:t>
            </a:r>
            <a:r>
              <a:rPr lang="ko-KR" altLang="en-US" b="1" spc="-100" dirty="0">
                <a:latin typeface="+mn-ea"/>
                <a:cs typeface="함초롬돋움" panose="020B0504000101010101" pitchFamily="50" charset="-127"/>
              </a:rPr>
              <a:t>시행일 이전부터 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노무 제공 시 </a:t>
            </a:r>
            <a:r>
              <a:rPr lang="ko-KR" altLang="en-US" spc="-100" dirty="0" err="1">
                <a:latin typeface="+mn-ea"/>
                <a:cs typeface="함초롬돋움" panose="020B0504000101010101" pitchFamily="50" charset="-127"/>
              </a:rPr>
              <a:t>입직일은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  </a:t>
            </a:r>
            <a:r>
              <a:rPr lang="ko-KR" altLang="en-US" b="1" spc="-100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법 시행일인  </a:t>
            </a:r>
            <a:r>
              <a:rPr lang="en-US" altLang="ko-KR" b="1" spc="-100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2021. 7.  1. 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 ❷ </a:t>
            </a:r>
            <a:r>
              <a:rPr lang="ko-KR" altLang="en-US" b="1" spc="-100" dirty="0" smtClean="0">
                <a:latin typeface="+mn-ea"/>
                <a:cs typeface="함초롬돋움" panose="020B0504000101010101" pitchFamily="50" charset="-127"/>
              </a:rPr>
              <a:t>법 </a:t>
            </a:r>
            <a:r>
              <a:rPr lang="ko-KR" altLang="en-US" b="1" spc="-100" dirty="0">
                <a:latin typeface="+mn-ea"/>
                <a:cs typeface="함초롬돋움" panose="020B0504000101010101" pitchFamily="50" charset="-127"/>
              </a:rPr>
              <a:t>시행일 이후 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새로 노무 </a:t>
            </a:r>
            <a:r>
              <a:rPr lang="ko-KR" altLang="en-US" spc="-100" dirty="0" err="1">
                <a:latin typeface="+mn-ea"/>
                <a:cs typeface="함초롬돋움" panose="020B0504000101010101" pitchFamily="50" charset="-127"/>
              </a:rPr>
              <a:t>제공시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 </a:t>
            </a:r>
            <a:r>
              <a:rPr lang="ko-KR" altLang="en-US" spc="-100" dirty="0" err="1">
                <a:latin typeface="+mn-ea"/>
                <a:cs typeface="함초롬돋움" panose="020B0504000101010101" pitchFamily="50" charset="-127"/>
              </a:rPr>
              <a:t>입직일은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  </a:t>
            </a:r>
            <a:r>
              <a:rPr lang="ko-KR" altLang="en-US" b="1" spc="-100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최초로 노무를 제공한 </a:t>
            </a:r>
            <a:r>
              <a:rPr lang="ko-KR" altLang="en-US" b="1" spc="-100" dirty="0" smtClean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날</a:t>
            </a:r>
            <a:endParaRPr lang="en-US" altLang="ko-KR" b="1" spc="-100" dirty="0" smtClean="0">
              <a:solidFill>
                <a:srgbClr val="0070C0"/>
              </a:solidFill>
              <a:latin typeface="+mn-ea"/>
              <a:cs typeface="함초롬돋움" panose="020B0504000101010101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 smtClean="0"/>
              <a:t> ❸ </a:t>
            </a:r>
            <a:r>
              <a:rPr lang="ko-KR" altLang="en-US" b="1" spc="-100" dirty="0" smtClean="0">
                <a:latin typeface="+mn-ea"/>
                <a:cs typeface="함초롬돋움" panose="020B0504000101010101" pitchFamily="50" charset="-127"/>
              </a:rPr>
              <a:t>이직</a:t>
            </a:r>
            <a:r>
              <a:rPr lang="ko-KR" altLang="en-US" spc="-100" dirty="0" smtClean="0">
                <a:latin typeface="+mn-ea"/>
                <a:cs typeface="함초롬돋움" panose="020B0504000101010101" pitchFamily="50" charset="-127"/>
              </a:rPr>
              <a:t> 시에는 </a:t>
            </a:r>
            <a:r>
              <a:rPr lang="ko-KR" altLang="en-US" b="1" spc="-100" dirty="0" smtClean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노무제공을 종료한 날</a:t>
            </a:r>
            <a:r>
              <a:rPr lang="en-US" altLang="ko-KR" spc="-100" dirty="0" smtClean="0">
                <a:latin typeface="+mn-ea"/>
                <a:cs typeface="함초롬돋움" panose="020B0504000101010101" pitchFamily="50" charset="-127"/>
              </a:rPr>
              <a:t>,  </a:t>
            </a:r>
            <a:r>
              <a:rPr lang="ko-KR" altLang="en-US" spc="-100" dirty="0" smtClean="0">
                <a:latin typeface="+mn-ea"/>
                <a:cs typeface="함초롬돋움" panose="020B0504000101010101" pitchFamily="50" charset="-127"/>
              </a:rPr>
              <a:t>사망 시에는 사망한 날</a:t>
            </a:r>
            <a:r>
              <a:rPr lang="en-US" altLang="ko-KR" spc="-100" dirty="0" smtClean="0">
                <a:latin typeface="+mn-ea"/>
                <a:cs typeface="함초롬돋움" panose="020B0504000101010101" pitchFamily="50" charset="-127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pc="-100" dirty="0" smtClean="0">
                <a:latin typeface="+mn-ea"/>
                <a:cs typeface="함초롬돋움" panose="020B0504000101010101" pitchFamily="50" charset="-127"/>
              </a:rPr>
              <a:t>      </a:t>
            </a:r>
            <a:r>
              <a:rPr lang="ko-KR" altLang="en-US" spc="-100" dirty="0" smtClean="0">
                <a:latin typeface="+mn-ea"/>
                <a:cs typeface="함초롬돋움" panose="020B0504000101010101" pitchFamily="50" charset="-127"/>
              </a:rPr>
              <a:t>보험관계가 </a:t>
            </a:r>
            <a:r>
              <a:rPr lang="ko-KR" altLang="en-US" spc="-100" dirty="0">
                <a:latin typeface="+mn-ea"/>
                <a:cs typeface="함초롬돋움" panose="020B0504000101010101" pitchFamily="50" charset="-127"/>
              </a:rPr>
              <a:t>소멸한 경우에는 당해 사업이 폐지 또는 종료된 </a:t>
            </a:r>
            <a:r>
              <a:rPr lang="ko-KR" altLang="en-US" spc="-100" dirty="0" smtClean="0">
                <a:latin typeface="+mn-ea"/>
                <a:cs typeface="함초롬돋움" panose="020B0504000101010101" pitchFamily="50" charset="-127"/>
              </a:rPr>
              <a:t>날</a:t>
            </a:r>
            <a:endParaRPr lang="en-US" altLang="ko-KR" b="1" spc="-100" dirty="0">
              <a:solidFill>
                <a:srgbClr val="0070C0"/>
              </a:solidFill>
              <a:latin typeface="+mn-ea"/>
              <a:cs typeface="함초롬돋움" panose="020B0504000101010101" pitchFamily="50" charset="-127"/>
            </a:endParaRPr>
          </a:p>
        </p:txBody>
      </p:sp>
      <p:sp>
        <p:nvSpPr>
          <p:cNvPr id="52" name="L 도형 51"/>
          <p:cNvSpPr/>
          <p:nvPr/>
        </p:nvSpPr>
        <p:spPr>
          <a:xfrm rot="13489621" flipH="1" flipV="1">
            <a:off x="2837078" y="2889596"/>
            <a:ext cx="210868" cy="217159"/>
          </a:xfrm>
          <a:prstGeom prst="corner">
            <a:avLst>
              <a:gd name="adj1" fmla="val 34208"/>
              <a:gd name="adj2" fmla="val 39449"/>
            </a:avLst>
          </a:prstGeom>
          <a:solidFill>
            <a:srgbClr val="646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2" name="그룹 61"/>
          <p:cNvGrpSpPr/>
          <p:nvPr/>
        </p:nvGrpSpPr>
        <p:grpSpPr>
          <a:xfrm rot="14511278">
            <a:off x="4965580" y="3695588"/>
            <a:ext cx="1446597" cy="455124"/>
            <a:chOff x="227133" y="4312651"/>
            <a:chExt cx="1453364" cy="346335"/>
          </a:xfrm>
        </p:grpSpPr>
        <p:cxnSp>
          <p:nvCxnSpPr>
            <p:cNvPr id="63" name="직선 연결선 62"/>
            <p:cNvCxnSpPr/>
            <p:nvPr/>
          </p:nvCxnSpPr>
          <p:spPr>
            <a:xfrm rot="7088722" flipV="1">
              <a:off x="1503969" y="4482458"/>
              <a:ext cx="346335" cy="6721"/>
            </a:xfrm>
            <a:prstGeom prst="line">
              <a:avLst/>
            </a:prstGeom>
            <a:ln w="25400">
              <a:solidFill>
                <a:srgbClr val="6462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rot="7088722" flipV="1">
              <a:off x="938804" y="3671373"/>
              <a:ext cx="0" cy="1423342"/>
            </a:xfrm>
            <a:prstGeom prst="line">
              <a:avLst/>
            </a:prstGeom>
            <a:ln w="25400">
              <a:solidFill>
                <a:srgbClr val="6462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타원 71"/>
          <p:cNvSpPr/>
          <p:nvPr/>
        </p:nvSpPr>
        <p:spPr>
          <a:xfrm flipH="1" flipV="1">
            <a:off x="5121706" y="3253250"/>
            <a:ext cx="89828" cy="103739"/>
          </a:xfrm>
          <a:prstGeom prst="ellipse">
            <a:avLst/>
          </a:prstGeom>
          <a:solidFill>
            <a:schemeClr val="bg1"/>
          </a:solidFill>
          <a:ln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모서리가 둥근 직사각형 80">
            <a:extLst>
              <a:ext uri="{FF2B5EF4-FFF2-40B4-BE49-F238E27FC236}">
                <a16:creationId xmlns:a16="http://schemas.microsoft.com/office/drawing/2014/main" xmlns="" id="{ADD3BBF4-C50B-4C52-AC69-95EAAF549BA9}"/>
              </a:ext>
            </a:extLst>
          </p:cNvPr>
          <p:cNvSpPr/>
          <p:nvPr/>
        </p:nvSpPr>
        <p:spPr>
          <a:xfrm>
            <a:off x="5301373" y="2065787"/>
            <a:ext cx="3842627" cy="881182"/>
          </a:xfrm>
          <a:prstGeom prst="roundRect">
            <a:avLst>
              <a:gd name="adj" fmla="val 1760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72000" rIns="72000" anchor="ctr">
            <a:noAutofit/>
          </a:bodyPr>
          <a:lstStyle/>
          <a:p>
            <a:r>
              <a:rPr lang="ko-KR" altLang="en-US" sz="16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 </a:t>
            </a:r>
            <a:endParaRPr lang="en-US" altLang="ko-KR" sz="16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  <a:p>
            <a:pPr fontAlgn="base"/>
            <a:r>
              <a:rPr lang="ko-KR" altLang="en-US" sz="1700" b="1" spc="-100" dirty="0" smtClean="0">
                <a:latin typeface="+mn-ea"/>
                <a:cs typeface="함초롬돋움" panose="020B0504000101010101" pitchFamily="50" charset="-127"/>
              </a:rPr>
              <a:t>   최초로 </a:t>
            </a:r>
            <a:r>
              <a:rPr lang="ko-KR" altLang="en-US" sz="1700" b="1" spc="-100" dirty="0">
                <a:latin typeface="+mn-ea"/>
                <a:cs typeface="함초롬돋움" panose="020B0504000101010101" pitchFamily="50" charset="-127"/>
              </a:rPr>
              <a:t>노무를 </a:t>
            </a:r>
            <a:r>
              <a:rPr lang="en-US" altLang="ko-KR" sz="1700" b="1" spc="-100" dirty="0">
                <a:latin typeface="+mn-ea"/>
                <a:cs typeface="함초롬돋움" panose="020B0504000101010101" pitchFamily="50" charset="-127"/>
              </a:rPr>
              <a:t> </a:t>
            </a:r>
            <a:r>
              <a:rPr lang="ko-KR" altLang="en-US" sz="1700" b="1" spc="-100" dirty="0">
                <a:latin typeface="+mn-ea"/>
                <a:cs typeface="함초롬돋움" panose="020B0504000101010101" pitchFamily="50" charset="-127"/>
              </a:rPr>
              <a:t>제공받게 </a:t>
            </a:r>
            <a:r>
              <a:rPr lang="ko-KR" altLang="en-US" sz="1700" b="1" spc="-100" dirty="0" smtClean="0">
                <a:latin typeface="+mn-ea"/>
                <a:cs typeface="함초롬돋움" panose="020B0504000101010101" pitchFamily="50" charset="-127"/>
              </a:rPr>
              <a:t>되거나  </a:t>
            </a:r>
            <a:endParaRPr lang="en-US" altLang="ko-KR" sz="1700" b="1" spc="-100" dirty="0" smtClean="0">
              <a:latin typeface="+mn-ea"/>
              <a:cs typeface="함초롬돋움" panose="020B0504000101010101" pitchFamily="50" charset="-127"/>
            </a:endParaRPr>
          </a:p>
          <a:p>
            <a:pPr fontAlgn="base"/>
            <a:r>
              <a:rPr lang="ko-KR" altLang="en-US" sz="1700" b="1" spc="-100" dirty="0" smtClean="0">
                <a:latin typeface="+mn-ea"/>
                <a:cs typeface="함초롬돋움" panose="020B0504000101010101" pitchFamily="50" charset="-127"/>
              </a:rPr>
              <a:t>   받지 아니하게 </a:t>
            </a:r>
            <a:r>
              <a:rPr lang="ko-KR" altLang="en-US" sz="1700" b="1" spc="-100" dirty="0">
                <a:latin typeface="+mn-ea"/>
                <a:cs typeface="함초롬돋움" panose="020B0504000101010101" pitchFamily="50" charset="-127"/>
              </a:rPr>
              <a:t>된 때</a:t>
            </a:r>
            <a:r>
              <a:rPr lang="ko-KR" altLang="en-US" sz="1700" spc="-100" dirty="0">
                <a:latin typeface="+mn-ea"/>
                <a:cs typeface="함초롬돋움" panose="020B0504000101010101" pitchFamily="50" charset="-127"/>
              </a:rPr>
              <a:t>에는 </a:t>
            </a:r>
            <a:endParaRPr lang="en-US" altLang="ko-KR" sz="1700" spc="-100" dirty="0" smtClean="0">
              <a:latin typeface="+mn-ea"/>
              <a:cs typeface="함초롬돋움" panose="020B0504000101010101" pitchFamily="50" charset="-127"/>
            </a:endParaRPr>
          </a:p>
          <a:p>
            <a:pPr fontAlgn="base"/>
            <a:r>
              <a:rPr lang="ko-KR" altLang="en-US" sz="1700" b="1" dirty="0" smtClean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  그 </a:t>
            </a:r>
            <a:r>
              <a:rPr lang="ko-KR" altLang="en-US" sz="1700" b="1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다음달 </a:t>
            </a:r>
            <a:r>
              <a:rPr lang="en-US" altLang="ko-KR" sz="1700" b="1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15</a:t>
            </a:r>
            <a:r>
              <a:rPr lang="ko-KR" altLang="en-US" sz="1700" b="1" dirty="0" smtClean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일까지 </a:t>
            </a:r>
            <a:r>
              <a:rPr lang="ko-KR" altLang="en-US" sz="1700" b="1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입</a:t>
            </a:r>
            <a:r>
              <a:rPr lang="ko-KR" altLang="en-US" sz="1700" b="1" spc="-100" dirty="0">
                <a:solidFill>
                  <a:srgbClr val="0070C0"/>
                </a:solidFill>
                <a:latin typeface="+mn-ea"/>
              </a:rPr>
              <a:t>∙</a:t>
            </a:r>
            <a:r>
              <a:rPr lang="ko-KR" altLang="en-US" sz="1700" b="1" dirty="0">
                <a:solidFill>
                  <a:srgbClr val="0070C0"/>
                </a:solidFill>
                <a:latin typeface="+mn-ea"/>
                <a:cs typeface="함초롬돋움" panose="020B0504000101010101" pitchFamily="50" charset="-127"/>
              </a:rPr>
              <a:t>이직 신고</a:t>
            </a:r>
          </a:p>
          <a:p>
            <a:r>
              <a:rPr lang="ko-KR" altLang="en-US" sz="1600" b="1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</a:t>
            </a:r>
            <a:endParaRPr lang="en-US" altLang="ko-KR" sz="1600" b="1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사각형 설명선 76"/>
          <p:cNvSpPr/>
          <p:nvPr/>
        </p:nvSpPr>
        <p:spPr>
          <a:xfrm flipH="1">
            <a:off x="251518" y="4332637"/>
            <a:ext cx="1296145" cy="393785"/>
          </a:xfrm>
          <a:prstGeom prst="wedgeRectCallout">
            <a:avLst>
              <a:gd name="adj1" fmla="val -131903"/>
              <a:gd name="adj2" fmla="val 5450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6183" tIns="43092" rIns="86183" bIns="43092"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입</a:t>
            </a:r>
            <a:r>
              <a:rPr lang="en-US" altLang="ko-KR" sz="1600" b="1" dirty="0"/>
              <a:t> · </a:t>
            </a:r>
            <a:r>
              <a:rPr lang="ko-KR" altLang="en-US" sz="1600" b="1" dirty="0" smtClean="0"/>
              <a:t>이</a:t>
            </a:r>
            <a:r>
              <a:rPr lang="ko-KR" altLang="en-US" sz="1600" b="1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직일</a:t>
            </a:r>
            <a:endParaRPr lang="en-US" altLang="ko-KR" sz="1600" b="1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519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2559" y="1236867"/>
            <a:ext cx="3527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endParaRPr lang="ko-KR" altLang="en-US" sz="24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38224"/>
            <a:ext cx="8928992" cy="527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28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2559" y="1236867"/>
            <a:ext cx="3527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endParaRPr lang="ko-KR" altLang="en-US" sz="24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85863"/>
            <a:ext cx="8928992" cy="512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9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2559" y="1236867"/>
            <a:ext cx="3527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endParaRPr lang="ko-KR" altLang="en-US" sz="24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3204"/>
            <a:ext cx="8784976" cy="534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9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8130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(SW)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2559" y="1236867"/>
            <a:ext cx="3527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endParaRPr lang="ko-KR" altLang="en-US" sz="24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85698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7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 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Q&amp;A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275552" y="1676582"/>
            <a:ext cx="8616928" cy="4704746"/>
          </a:xfrm>
          <a:prstGeom prst="roundRect">
            <a:avLst>
              <a:gd name="adj" fmla="val 8021"/>
            </a:avLst>
          </a:prstGeom>
          <a:solidFill>
            <a:srgbClr val="6462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94698" y="1268760"/>
            <a:ext cx="793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 1. 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모든 소프트웨어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기술자가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의무가입 대상인지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?</a:t>
            </a:r>
            <a:endParaRPr lang="en-US" altLang="ko-KR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4698" y="1788693"/>
            <a:ext cx="82817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/>
              <a:t> </a:t>
            </a:r>
            <a:r>
              <a:rPr lang="en-US" altLang="ko-KR" b="1" dirty="0" smtClean="0">
                <a:solidFill>
                  <a:srgbClr val="0098AD"/>
                </a:solidFill>
              </a:rPr>
              <a:t>A 1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「</a:t>
            </a:r>
            <a:r>
              <a:rPr lang="ko-KR" altLang="en-US" sz="1600" dirty="0"/>
              <a:t>소프트웨어 진흥법」제</a:t>
            </a:r>
            <a:r>
              <a:rPr lang="en-US" altLang="ko-KR" sz="1600" dirty="0"/>
              <a:t>2</a:t>
            </a:r>
            <a:r>
              <a:rPr lang="ko-KR" altLang="en-US" sz="1600" dirty="0"/>
              <a:t>조제</a:t>
            </a:r>
            <a:r>
              <a:rPr lang="en-US" altLang="ko-KR" sz="1600" dirty="0"/>
              <a:t>3</a:t>
            </a:r>
            <a:r>
              <a:rPr lang="ko-KR" altLang="en-US" sz="1600" dirty="0"/>
              <a:t>호</a:t>
            </a:r>
            <a:r>
              <a:rPr lang="en-US" altLang="ko-KR" sz="1600" dirty="0"/>
              <a:t>,</a:t>
            </a:r>
            <a:r>
              <a:rPr lang="ko-KR" altLang="en-US" sz="1600" dirty="0"/>
              <a:t>제</a:t>
            </a:r>
            <a:r>
              <a:rPr lang="en-US" altLang="ko-KR" sz="1600" dirty="0"/>
              <a:t>10</a:t>
            </a:r>
            <a:r>
              <a:rPr lang="ko-KR" altLang="en-US" sz="1600" dirty="0"/>
              <a:t>호에 따른 </a:t>
            </a:r>
            <a:r>
              <a:rPr lang="ko-KR" altLang="en-US" sz="1600" b="1" dirty="0"/>
              <a:t>소프트웨어 사업</a:t>
            </a:r>
            <a:r>
              <a:rPr lang="ko-KR" altLang="en-US" sz="1600" dirty="0"/>
              <a:t>에서 </a:t>
            </a:r>
            <a:r>
              <a:rPr lang="ko-KR" altLang="en-US" sz="1600" b="1" u="sng" dirty="0" smtClean="0"/>
              <a:t>소프트웨어 </a:t>
            </a:r>
            <a:endParaRPr lang="en-US" altLang="ko-KR" sz="1600" b="1" u="sng" dirty="0" smtClean="0"/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         </a:t>
            </a:r>
            <a:r>
              <a:rPr lang="ko-KR" altLang="en-US" sz="1600" b="1" u="sng" dirty="0" smtClean="0"/>
              <a:t>기술자에 </a:t>
            </a:r>
            <a:r>
              <a:rPr lang="ko-KR" altLang="en-US" sz="1600" b="1" u="sng" dirty="0"/>
              <a:t>해당되는 사람이 타인을 사용하지 않고 프리랜서로 노무를 제공하여 </a:t>
            </a:r>
            <a:r>
              <a:rPr lang="ko-KR" altLang="en-US" sz="1600" b="1" u="sng" dirty="0" smtClean="0"/>
              <a:t> </a:t>
            </a:r>
            <a:endParaRPr lang="en-US" altLang="ko-KR" sz="1600" b="1" u="sng" dirty="0" smtClean="0"/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         보수</a:t>
            </a:r>
            <a:r>
              <a:rPr lang="ko-KR" altLang="en-US" sz="1600" dirty="0" smtClean="0"/>
              <a:t>를 </a:t>
            </a:r>
            <a:r>
              <a:rPr lang="ko-KR" altLang="en-US" sz="1600" b="1" dirty="0"/>
              <a:t>받는</a:t>
            </a:r>
            <a:r>
              <a:rPr lang="ko-KR" altLang="en-US" sz="1600" dirty="0"/>
              <a:t> 경우 의무가입 대상임</a:t>
            </a:r>
            <a:r>
              <a:rPr lang="en-US" altLang="ko-KR" sz="1600" dirty="0" smtClean="0"/>
              <a:t>.</a:t>
            </a:r>
            <a:endParaRPr lang="en-US" altLang="ko-KR" sz="16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115616" y="3035188"/>
            <a:ext cx="6984776" cy="320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en-US" altLang="ko-KR" sz="1500" spc="-150" dirty="0">
                <a:latin typeface="+mn-ea"/>
              </a:rPr>
              <a:t>※ </a:t>
            </a:r>
            <a:r>
              <a:rPr lang="ko-KR" altLang="en-US" sz="1500" spc="-150" dirty="0">
                <a:latin typeface="+mn-ea"/>
              </a:rPr>
              <a:t>소프트웨어 기술자에 해당되는 사람이란</a:t>
            </a:r>
            <a:r>
              <a:rPr lang="en-US" altLang="ko-KR" sz="1500" spc="-150" dirty="0">
                <a:latin typeface="+mn-ea"/>
              </a:rPr>
              <a:t>?</a:t>
            </a:r>
            <a:endParaRPr lang="ko-KR" altLang="en-US" sz="1500" spc="-15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spc="-150" dirty="0">
                <a:latin typeface="+mn-ea"/>
              </a:rPr>
              <a:t> </a:t>
            </a:r>
            <a:r>
              <a:rPr lang="ko-KR" altLang="en-US" sz="1500" spc="-150" dirty="0" smtClean="0">
                <a:latin typeface="+mn-ea"/>
              </a:rPr>
              <a:t>  </a:t>
            </a:r>
            <a:r>
              <a:rPr lang="en-US" altLang="ko-KR" sz="1500" spc="-150" dirty="0">
                <a:latin typeface="+mn-ea"/>
              </a:rPr>
              <a:t>『</a:t>
            </a:r>
            <a:r>
              <a:rPr lang="ko-KR" altLang="en-US" sz="1500" b="1" spc="-150" dirty="0">
                <a:latin typeface="+mn-ea"/>
              </a:rPr>
              <a:t>소프트웨어 기술자</a:t>
            </a:r>
            <a:r>
              <a:rPr lang="en-US" altLang="ko-KR" sz="1500" b="1" spc="-150" dirty="0">
                <a:latin typeface="+mn-ea"/>
              </a:rPr>
              <a:t>』</a:t>
            </a:r>
            <a:r>
              <a:rPr lang="ko-KR" altLang="en-US" sz="1500" b="1" spc="-150" dirty="0">
                <a:latin typeface="+mn-ea"/>
              </a:rPr>
              <a:t>로 </a:t>
            </a:r>
            <a:r>
              <a:rPr lang="en-US" altLang="ko-KR" sz="1500" b="1" spc="-150" dirty="0">
                <a:latin typeface="+mn-ea"/>
              </a:rPr>
              <a:t>『</a:t>
            </a:r>
            <a:r>
              <a:rPr lang="ko-KR" altLang="en-US" sz="1500" b="1" spc="-150" dirty="0">
                <a:latin typeface="+mn-ea"/>
              </a:rPr>
              <a:t>신고</a:t>
            </a:r>
            <a:r>
              <a:rPr lang="ko-KR" altLang="en-US" sz="1500" spc="-150" dirty="0">
                <a:latin typeface="+mn-ea"/>
              </a:rPr>
              <a:t>되거나 </a:t>
            </a:r>
            <a:r>
              <a:rPr lang="ko-KR" altLang="en-US" sz="1500" b="1" spc="-150" dirty="0">
                <a:latin typeface="+mn-ea"/>
              </a:rPr>
              <a:t>인정</a:t>
            </a:r>
            <a:r>
              <a:rPr lang="en-US" altLang="ko-KR" sz="1500" b="1" spc="-150" dirty="0">
                <a:latin typeface="+mn-ea"/>
              </a:rPr>
              <a:t>』</a:t>
            </a:r>
            <a:r>
              <a:rPr lang="ko-KR" altLang="en-US" sz="1500" spc="-150" dirty="0">
                <a:latin typeface="+mn-ea"/>
              </a:rPr>
              <a:t>되는 사람을 의미함</a:t>
            </a:r>
            <a:r>
              <a:rPr lang="en-US" altLang="ko-KR" sz="1500" spc="-150" dirty="0">
                <a:latin typeface="+mn-ea"/>
              </a:rPr>
              <a:t>.</a:t>
            </a:r>
            <a:endParaRPr lang="ko-KR" altLang="en-US" sz="1500" spc="-15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spc="-150" dirty="0">
                <a:latin typeface="+mn-ea"/>
              </a:rPr>
              <a:t> </a:t>
            </a:r>
            <a:r>
              <a:rPr lang="ko-KR" altLang="en-US" sz="1500" spc="-150" dirty="0" smtClean="0">
                <a:latin typeface="+mn-ea"/>
              </a:rPr>
              <a:t> ❶ 한국소프트웨어산업협회에 </a:t>
            </a:r>
            <a:r>
              <a:rPr lang="ko-KR" altLang="en-US" sz="1500" spc="-150" dirty="0">
                <a:latin typeface="+mn-ea"/>
              </a:rPr>
              <a:t>소프트웨어 기술자로 신고된 자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500" spc="-150" dirty="0">
                <a:latin typeface="+mn-ea"/>
              </a:rPr>
              <a:t> </a:t>
            </a:r>
            <a:r>
              <a:rPr lang="ko-KR" altLang="en-US" sz="1500" spc="-150" dirty="0" smtClean="0">
                <a:latin typeface="+mn-ea"/>
              </a:rPr>
              <a:t> ❷ 소프트웨어 </a:t>
            </a:r>
            <a:r>
              <a:rPr lang="ko-KR" altLang="en-US" sz="1500" spc="-150" dirty="0">
                <a:latin typeface="+mn-ea"/>
              </a:rPr>
              <a:t>기술자로 미신고 되었으나 소프트웨어기술자로 인정되는 사람 </a:t>
            </a:r>
            <a:endParaRPr lang="en-US" altLang="ko-KR" sz="1500" spc="-15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spc="-150" dirty="0">
                <a:latin typeface="+mn-ea"/>
              </a:rPr>
              <a:t>         </a:t>
            </a:r>
            <a:r>
              <a:rPr lang="en-US" altLang="ko-KR" sz="1500" spc="-150" dirty="0">
                <a:latin typeface="+mn-ea"/>
              </a:rPr>
              <a:t>(</a:t>
            </a:r>
            <a:r>
              <a:rPr lang="ko-KR" altLang="en-US" sz="1500" spc="-150" dirty="0">
                <a:latin typeface="+mn-ea"/>
              </a:rPr>
              <a:t>자격증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전공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경력 중 </a:t>
            </a:r>
            <a:r>
              <a:rPr lang="en-US" altLang="ko-KR" sz="1500" spc="-150" dirty="0">
                <a:latin typeface="+mn-ea"/>
              </a:rPr>
              <a:t>1</a:t>
            </a:r>
            <a:r>
              <a:rPr lang="ko-KR" altLang="en-US" sz="1500" spc="-150" dirty="0">
                <a:latin typeface="+mn-ea"/>
              </a:rPr>
              <a:t>개 충족</a:t>
            </a:r>
            <a:r>
              <a:rPr lang="en-US" altLang="ko-KR" sz="1500" spc="-150" dirty="0" smtClean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500" spc="-150" dirty="0">
                <a:latin typeface="+mn-ea"/>
              </a:rPr>
              <a:t> </a:t>
            </a:r>
            <a:r>
              <a:rPr lang="en-US" altLang="ko-KR" sz="1500" spc="-150" dirty="0" smtClean="0">
                <a:latin typeface="+mn-ea"/>
              </a:rPr>
              <a:t>    -  </a:t>
            </a:r>
            <a:r>
              <a:rPr lang="ko-KR" altLang="en-US" sz="1500" spc="-150" dirty="0" smtClean="0">
                <a:latin typeface="+mn-ea"/>
              </a:rPr>
              <a:t>국가기술자격 종목 중 정보처리 분야에서 기술자격</a:t>
            </a:r>
            <a:r>
              <a:rPr lang="en-US" altLang="ko-KR" sz="1500" spc="-150" dirty="0" smtClean="0">
                <a:latin typeface="+mn-ea"/>
              </a:rPr>
              <a:t>(14</a:t>
            </a:r>
            <a:r>
              <a:rPr lang="ko-KR" altLang="en-US" sz="1500" spc="-150" dirty="0" smtClean="0">
                <a:latin typeface="+mn-ea"/>
              </a:rPr>
              <a:t>개 자격증</a:t>
            </a:r>
            <a:r>
              <a:rPr lang="en-US" altLang="ko-KR" sz="1500" spc="-150" dirty="0" smtClean="0">
                <a:latin typeface="+mn-ea"/>
              </a:rPr>
              <a:t>)</a:t>
            </a:r>
            <a:r>
              <a:rPr lang="ko-KR" altLang="en-US" sz="1500" spc="-150" dirty="0" smtClean="0">
                <a:latin typeface="+mn-ea"/>
              </a:rPr>
              <a:t>을 취득</a:t>
            </a:r>
            <a:endParaRPr lang="en-US" altLang="ko-KR" sz="1500" spc="-15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500" spc="-150" dirty="0">
                <a:latin typeface="+mn-ea"/>
              </a:rPr>
              <a:t> </a:t>
            </a:r>
            <a:r>
              <a:rPr lang="en-US" altLang="ko-KR" sz="1500" spc="-150" dirty="0" smtClean="0">
                <a:latin typeface="+mn-ea"/>
              </a:rPr>
              <a:t>    -  </a:t>
            </a:r>
            <a:r>
              <a:rPr lang="ko-KR" altLang="en-US" sz="1500" spc="-150" dirty="0" smtClean="0">
                <a:latin typeface="+mn-ea"/>
              </a:rPr>
              <a:t>관련 법령에 따른 각급 학교에서 소프트웨어 기술분야 전공</a:t>
            </a:r>
            <a:endParaRPr lang="en-US" altLang="ko-KR" sz="1500" spc="-15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500" spc="-150" dirty="0">
                <a:latin typeface="+mn-ea"/>
              </a:rPr>
              <a:t> </a:t>
            </a:r>
            <a:r>
              <a:rPr lang="en-US" altLang="ko-KR" sz="1500" spc="-150" dirty="0" smtClean="0">
                <a:latin typeface="+mn-ea"/>
              </a:rPr>
              <a:t>    -   30</a:t>
            </a:r>
            <a:r>
              <a:rPr lang="ko-KR" altLang="en-US" sz="1500" spc="-150" dirty="0" smtClean="0">
                <a:latin typeface="+mn-ea"/>
              </a:rPr>
              <a:t>일 이상 소프트웨어 관련 분야에서 계획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분석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설계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개발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시험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운영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유지</a:t>
            </a:r>
            <a:r>
              <a:rPr lang="en-US" altLang="ko-KR" sz="1500" spc="-150" dirty="0" smtClean="0">
                <a:latin typeface="+mn-ea"/>
              </a:rPr>
              <a:t> </a:t>
            </a:r>
            <a:r>
              <a:rPr lang="ko-KR" altLang="en-US" sz="1500" spc="-150" dirty="0" smtClean="0">
                <a:latin typeface="+mn-ea"/>
              </a:rPr>
              <a:t>보수</a:t>
            </a:r>
            <a:r>
              <a:rPr lang="en-US" altLang="ko-KR" sz="1500" spc="-150" dirty="0" smtClean="0">
                <a:latin typeface="+mn-ea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500" spc="-150" dirty="0">
                <a:latin typeface="+mn-ea"/>
              </a:rPr>
              <a:t> </a:t>
            </a:r>
            <a:r>
              <a:rPr lang="en-US" altLang="ko-KR" sz="1500" spc="-150" dirty="0" smtClean="0">
                <a:latin typeface="+mn-ea"/>
              </a:rPr>
              <a:t>        </a:t>
            </a:r>
            <a:r>
              <a:rPr lang="ko-KR" altLang="en-US" sz="1500" spc="-150" dirty="0" smtClean="0">
                <a:latin typeface="+mn-ea"/>
              </a:rPr>
              <a:t>감리</a:t>
            </a:r>
            <a:r>
              <a:rPr lang="en-US" altLang="ko-KR" sz="1500" spc="-150" dirty="0" smtClean="0">
                <a:latin typeface="+mn-ea"/>
              </a:rPr>
              <a:t>, </a:t>
            </a:r>
            <a:r>
              <a:rPr lang="ko-KR" altLang="en-US" sz="1500" spc="-150" dirty="0" smtClean="0">
                <a:latin typeface="+mn-ea"/>
              </a:rPr>
              <a:t>교육 등의 업무를 수행한 사람</a:t>
            </a:r>
            <a:endParaRPr lang="ko-KR" altLang="en-US" sz="1500" spc="-1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63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 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Q&amp;A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394698" y="2348880"/>
            <a:ext cx="8353766" cy="2088232"/>
          </a:xfrm>
          <a:prstGeom prst="roundRect">
            <a:avLst>
              <a:gd name="adj" fmla="val 8021"/>
            </a:avLst>
          </a:prstGeom>
          <a:solidFill>
            <a:srgbClr val="6462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94698" y="1268760"/>
            <a:ext cx="8137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 2. 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기술자 인정 기준 중 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30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일 이상  경력은 한 회사에서 단절되지 </a:t>
            </a:r>
            <a:endParaRPr lang="en-US" altLang="ko-KR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않는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30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일을 의미하는 지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?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</a:t>
            </a:r>
            <a:endParaRPr lang="en-US" altLang="ko-KR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2308" y="2348880"/>
            <a:ext cx="816414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0098AD"/>
                </a:solidFill>
              </a:rPr>
              <a:t>A2</a:t>
            </a:r>
            <a:r>
              <a:rPr lang="en-US" altLang="ko-KR" sz="1600" dirty="0" smtClean="0"/>
              <a:t>.  </a:t>
            </a:r>
            <a:r>
              <a:rPr lang="ko-KR" altLang="en-US" sz="1600" dirty="0" smtClean="0"/>
              <a:t>근무하였던 모든 회사의 총 근무일수를 합산한 일수가</a:t>
            </a:r>
            <a:r>
              <a:rPr lang="en-US" altLang="ko-KR" sz="1600" dirty="0" smtClean="0"/>
              <a:t> 30</a:t>
            </a:r>
            <a:r>
              <a:rPr lang="ko-KR" altLang="en-US" sz="1600" dirty="0" smtClean="0"/>
              <a:t>일 이상에 해당되면 됨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근무경력 사실은 소프트웨어기술자가 근무하였던 회사의 근무경력확인서</a:t>
            </a:r>
            <a:r>
              <a:rPr lang="en-US" altLang="ko-KR" sz="16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국민연금가입자증명서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건강보험자격득실확인서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고용보험 개별사업장 </a:t>
            </a:r>
            <a:r>
              <a:rPr lang="ko-KR" altLang="en-US" sz="1600" dirty="0" err="1" smtClean="0"/>
              <a:t>피보험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자격내역서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근로소득원천징수영수증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근로계약서 등 근무사실 및 근무기간을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확인할 수 있는 서류로 입증 가능함</a:t>
            </a:r>
            <a:endParaRPr lang="en-US" altLang="ko-KR" sz="1600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770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기술자 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Q&amp;A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79512" y="1087869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94698" y="1268760"/>
            <a:ext cx="8209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Q 3.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프리랜서로 총 보수를 근로소득과 사업소득으로 나누어 계약을 </a:t>
            </a:r>
            <a:endParaRPr lang="en-US" altLang="ko-KR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체결한  일명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‘</a:t>
            </a:r>
            <a:r>
              <a:rPr lang="ko-KR" altLang="en-US" spc="-12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반프리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’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도 특수형태근로종사자로 적용이 가능한지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? </a:t>
            </a:r>
            <a:r>
              <a:rPr lang="ko-KR" altLang="en-US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     </a:t>
            </a:r>
            <a:endParaRPr lang="en-US" altLang="ko-KR" b="1" spc="-12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12308" y="2420888"/>
            <a:ext cx="8236156" cy="3312368"/>
          </a:xfrm>
          <a:prstGeom prst="roundRect">
            <a:avLst>
              <a:gd name="adj" fmla="val 8021"/>
            </a:avLst>
          </a:prstGeom>
          <a:solidFill>
            <a:srgbClr val="6462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512308" y="2683213"/>
            <a:ext cx="80921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98AD"/>
                </a:solidFill>
              </a:rPr>
              <a:t>A3.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소프트웨어 진흥법 제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51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조제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1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항에서 공공소프트웨어 사업의 하도급 비중을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50%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이하로 제한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수주업체는 사업수행을 위해 일정 비중의 정규직 인력 확보가 필요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『</a:t>
            </a:r>
            <a:r>
              <a:rPr lang="ko-KR" altLang="en-US" sz="160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반프리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』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란 발주자가 정규직 개발자의 투입을 요청할 경우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인력파견업체는 </a:t>
            </a:r>
            <a:r>
              <a:rPr lang="ko-KR" altLang="en-US" sz="160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프리</a:t>
            </a: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</a:t>
            </a:r>
            <a:r>
              <a:rPr lang="ko-KR" altLang="en-US" sz="160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랜서와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최소한의 금액으로 </a:t>
            </a:r>
            <a:r>
              <a:rPr lang="ko-KR" altLang="en-US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정규직 근로계약서를 작성하고</a:t>
            </a: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, </a:t>
            </a:r>
            <a:r>
              <a:rPr lang="ko-KR" altLang="en-US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동시에 </a:t>
            </a:r>
            <a:r>
              <a:rPr lang="ko-KR" altLang="en-US" sz="1600" b="1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추가금을</a:t>
            </a:r>
            <a:r>
              <a:rPr lang="ko-KR" altLang="en-US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지급</a:t>
            </a:r>
            <a:endParaRPr lang="en-US" altLang="ko-KR" sz="1600" b="1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</a:t>
            </a: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</a:t>
            </a:r>
            <a:r>
              <a:rPr lang="ko-KR" altLang="en-US" sz="1600" b="1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   하는 이면계약을 별도로 체결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해 인력을 투입하는 업계의 편법적 고용형태 지칭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동일인이 동일 프로젝트에 대하여 </a:t>
            </a:r>
            <a:r>
              <a:rPr lang="ko-KR" altLang="en-US" sz="1600" dirty="0" err="1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수행사와는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근로계약을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,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용역업체와는 사업</a:t>
            </a: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계약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프리랜서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)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을 동시에 체결하므로 </a:t>
            </a:r>
            <a:r>
              <a:rPr lang="ko-KR" altLang="en-US" sz="1600" b="1" u="sng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근로계약에 따른 근로자로 적용</a:t>
            </a:r>
            <a:r>
              <a:rPr lang="en-US" altLang="ko-KR" sz="1600" b="1" u="sng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</a:t>
            </a:r>
            <a:r>
              <a:rPr lang="ko-KR" altLang="en-US" sz="1600" b="1" u="sng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+mn-ea"/>
              </a:rPr>
              <a:t> </a:t>
            </a:r>
            <a:endParaRPr lang="en-US" altLang="ko-KR" sz="1600" b="1" u="sng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509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 </a:t>
            </a:r>
            <a:r>
              <a:rPr lang="en-US" altLang="ko-KR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&amp; </a:t>
            </a:r>
            <a:r>
              <a:rPr lang="en-US" altLang="ko-KR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A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79512" y="1087868"/>
            <a:ext cx="8784976" cy="5406187"/>
          </a:xfrm>
          <a:prstGeom prst="roundRect">
            <a:avLst>
              <a:gd name="adj" fmla="val 2810"/>
            </a:avLst>
          </a:prstGeom>
          <a:noFill/>
          <a:ln w="19050">
            <a:solidFill>
              <a:srgbClr val="6462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275827" y="2852936"/>
            <a:ext cx="8184606" cy="1440160"/>
          </a:xfrm>
          <a:prstGeom prst="roundRect">
            <a:avLst>
              <a:gd name="adj" fmla="val 11319"/>
            </a:avLst>
          </a:prstGeom>
          <a:solidFill>
            <a:srgbClr val="6462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275826" y="1412776"/>
            <a:ext cx="847263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Q 4.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사업자가 한 명의 소프트웨어 프리랜서와 용역계약을 체결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, 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해당                </a:t>
            </a:r>
            <a:endParaRPr lang="en-US" altLang="ko-KR" spc="-15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 프리랜서는 팀장으로서 팀원을 두고 같이 업무를 수행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,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소득을 배분하였다면 </a:t>
            </a:r>
            <a:endParaRPr lang="en-US" altLang="ko-KR" spc="-15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solidFill>
                <a:srgbClr val="0098AD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가입대상인지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?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solidFill>
                  <a:srgbClr val="0098AD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            </a:t>
            </a:r>
            <a:endParaRPr lang="en-US" altLang="ko-KR" spc="-15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 rot="10800000" flipV="1">
            <a:off x="179511" y="2638532"/>
            <a:ext cx="84249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</a:t>
            </a:r>
            <a:r>
              <a:rPr lang="en-US" altLang="ko-KR" sz="1600" b="1" dirty="0" smtClean="0">
                <a:solidFill>
                  <a:srgbClr val="0098AD"/>
                </a:solidFill>
              </a:rPr>
              <a:t>A4.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특수형태근로종사자는 노무를 제공함에 있어서 타인을 사용하지 않는 경우에 해당</a:t>
            </a: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  되어야 하나 위 경우 팀장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사업주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)-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팀원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(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근로자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)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의 형태로 사업이 수행되어 특수형태</a:t>
            </a: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     </a:t>
            </a: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근로종사자로 적용대상이 아님</a:t>
            </a:r>
            <a:r>
              <a:rPr lang="en-US" altLang="ko-KR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+mn-ea"/>
              </a:rPr>
              <a:t>  </a:t>
            </a:r>
            <a:endParaRPr lang="en-US" altLang="ko-KR" sz="1600" dirty="0" smtClean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933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6" y="980728"/>
            <a:ext cx="8363068" cy="52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5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3" y="1124744"/>
            <a:ext cx="8224183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18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8" y="1052736"/>
            <a:ext cx="8384446" cy="536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75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1"/>
            <a:ext cx="8123681" cy="474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74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2" y="980728"/>
            <a:ext cx="8261364" cy="542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94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-19094" y="795481"/>
            <a:ext cx="827584" cy="0"/>
          </a:xfrm>
          <a:prstGeom prst="line">
            <a:avLst/>
          </a:prstGeom>
          <a:ln w="38100">
            <a:solidFill>
              <a:srgbClr val="009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3844" y="503094"/>
            <a:ext cx="7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소프트웨어 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기술</a:t>
            </a:r>
            <a:r>
              <a:rPr lang="ko-KR" altLang="en-US" sz="2000" spc="-120" dirty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자</a:t>
            </a:r>
            <a:r>
              <a:rPr lang="ko-KR" altLang="en-US" sz="20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B" panose="02030600000101010101" pitchFamily="18" charset="-127"/>
                <a:ea typeface="HY울릉도B" panose="02030600000101010101" pitchFamily="18" charset="-127"/>
              </a:rPr>
              <a:t>  직무정의</a:t>
            </a:r>
            <a:endParaRPr lang="ko-KR" altLang="en-US" sz="20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08912" cy="533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79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2434" y="3105834"/>
            <a:ext cx="546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spc="-120" dirty="0" smtClean="0">
                <a:ln>
                  <a:solidFill>
                    <a:schemeClr val="accent1">
                      <a:shade val="50000"/>
                      <a:alpha val="25000"/>
                    </a:schemeClr>
                  </a:solidFill>
                </a:ln>
                <a:latin typeface="HY울릉도M" panose="02030600000101010101" pitchFamily="18" charset="-127"/>
                <a:ea typeface="HY울릉도M" panose="02030600000101010101" pitchFamily="18" charset="-127"/>
              </a:rPr>
              <a:t>감사합니다</a:t>
            </a:r>
            <a:endParaRPr lang="ko-KR" altLang="en-US" sz="3600" spc="-120" dirty="0">
              <a:ln>
                <a:solidFill>
                  <a:schemeClr val="accent1">
                    <a:shade val="50000"/>
                    <a:alpha val="25000"/>
                  </a:schemeClr>
                </a:solidFill>
              </a:ln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5" name="Picture 2" descr="C:\Users\8845\Desktop\2020년 본부\보험사무대행기관\2021년 보험사무대행기관 교육\시그니처_하단\시그니처_국문가로조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09" y="6494056"/>
            <a:ext cx="1476164" cy="3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도넛 5"/>
          <p:cNvSpPr/>
          <p:nvPr/>
        </p:nvSpPr>
        <p:spPr>
          <a:xfrm>
            <a:off x="-2312193" y="-1611560"/>
            <a:ext cx="10150169" cy="10081120"/>
          </a:xfrm>
          <a:prstGeom prst="donut">
            <a:avLst>
              <a:gd name="adj" fmla="val 23111"/>
            </a:avLst>
          </a:prstGeom>
          <a:solidFill>
            <a:srgbClr val="0098AD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도넛 6"/>
          <p:cNvSpPr/>
          <p:nvPr/>
        </p:nvSpPr>
        <p:spPr>
          <a:xfrm>
            <a:off x="3779912" y="3439589"/>
            <a:ext cx="5976664" cy="5976664"/>
          </a:xfrm>
          <a:prstGeom prst="donut">
            <a:avLst>
              <a:gd name="adj" fmla="val 28372"/>
            </a:avLst>
          </a:prstGeom>
          <a:solidFill>
            <a:srgbClr val="64626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3427</TotalTime>
  <Words>860</Words>
  <Application>Microsoft Office PowerPoint</Application>
  <PresentationFormat>화면 슬라이드 쇼(4:3)</PresentationFormat>
  <Paragraphs>141</Paragraphs>
  <Slides>21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3" baseType="lpstr">
      <vt:lpstr>굴림</vt:lpstr>
      <vt:lpstr>Arial</vt:lpstr>
      <vt:lpstr>-윤고딕320</vt:lpstr>
      <vt:lpstr>새굴림</vt:lpstr>
      <vt:lpstr>함초롬돋움</vt:lpstr>
      <vt:lpstr>HY울릉도M</vt:lpstr>
      <vt:lpstr>-윤고딕340</vt:lpstr>
      <vt:lpstr>맑은 고딕</vt:lpstr>
      <vt:lpstr>휴먼고딕</vt:lpstr>
      <vt:lpstr>HY울릉도B</vt:lpstr>
      <vt:lpstr>HY헤드라인M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정민지</dc:creator>
  <cp:lastModifiedBy>김영인</cp:lastModifiedBy>
  <cp:revision>160</cp:revision>
  <cp:lastPrinted>2021-06-03T06:40:29Z</cp:lastPrinted>
  <dcterms:created xsi:type="dcterms:W3CDTF">2021-01-29T05:22:08Z</dcterms:created>
  <dcterms:modified xsi:type="dcterms:W3CDTF">2021-12-17T00:17:58Z</dcterms:modified>
</cp:coreProperties>
</file>